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3"/>
    <p:sldId id="259" r:id="rId4"/>
    <p:sldId id="310" r:id="rId5"/>
    <p:sldId id="257" r:id="rId6"/>
    <p:sldId id="268" r:id="rId7"/>
    <p:sldId id="270" r:id="rId8"/>
    <p:sldId id="273" r:id="rId9"/>
    <p:sldId id="271" r:id="rId10"/>
    <p:sldId id="312" r:id="rId11"/>
    <p:sldId id="311" r:id="rId12"/>
    <p:sldId id="267" r:id="rId13"/>
    <p:sldId id="281" r:id="rId14"/>
    <p:sldId id="279" r:id="rId16"/>
    <p:sldId id="278" r:id="rId17"/>
    <p:sldId id="266" r:id="rId18"/>
    <p:sldId id="301" r:id="rId19"/>
    <p:sldId id="297" r:id="rId20"/>
    <p:sldId id="298" r:id="rId21"/>
    <p:sldId id="284" r:id="rId22"/>
    <p:sldId id="265" r:id="rId23"/>
    <p:sldId id="313" r:id="rId24"/>
    <p:sldId id="307" r:id="rId25"/>
    <p:sldId id="308" r:id="rId26"/>
    <p:sldId id="309" r:id="rId27"/>
    <p:sldId id="264"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787" autoAdjust="0"/>
  </p:normalViewPr>
  <p:slideViewPr>
    <p:cSldViewPr snapToGrid="0">
      <p:cViewPr varScale="1">
        <p:scale>
          <a:sx n="78" d="100"/>
          <a:sy n="78" d="100"/>
        </p:scale>
        <p:origin x="84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5">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副标题 3074"/>
          <p:cNvSpPr>
            <a:spLocks noGrp="1"/>
          </p:cNvSpPr>
          <p:nvPr>
            <p:ph type="subTitle" idx="1"/>
          </p:nvPr>
        </p:nvSpPr>
        <p:spPr>
          <a:xfrm>
            <a:off x="1938020" y="1371600"/>
            <a:ext cx="8576945" cy="2193290"/>
          </a:xfrm>
        </p:spPr>
        <p:txBody>
          <a:bodyPr>
            <a:normAutofit lnSpcReduction="10000"/>
          </a:bodyPr>
          <a:lstStyle/>
          <a:p>
            <a:pPr defTabSz="914400">
              <a:buClrTx/>
              <a:buSzTx/>
              <a:buFontTx/>
            </a:pPr>
            <a:r>
              <a:rPr lang="zh-CN" altLang="en-US" sz="3600" kern="1200" baseline="0" dirty="0">
                <a:latin typeface="Arial" panose="020B0604020202020204" pitchFamily="34" charset="0"/>
                <a:ea typeface="宋体" panose="02010600030101010101" pitchFamily="2" charset="-122"/>
              </a:rPr>
              <a:t>《将全面深化改革进行到底》</a:t>
            </a:r>
            <a:endParaRPr lang="zh-CN" altLang="en-US" sz="3600" kern="1200" baseline="0" dirty="0">
              <a:latin typeface="Arial" panose="020B0604020202020204" pitchFamily="34" charset="0"/>
              <a:ea typeface="宋体" panose="02010600030101010101" pitchFamily="2" charset="-122"/>
            </a:endParaRPr>
          </a:p>
          <a:p>
            <a:pPr defTabSz="914400">
              <a:buClrTx/>
              <a:buSzTx/>
              <a:buFontTx/>
            </a:pPr>
            <a:r>
              <a:rPr lang="zh-CN" altLang="en-US" sz="3600" kern="1200" baseline="0" dirty="0">
                <a:latin typeface="Arial" panose="020B0604020202020204" pitchFamily="34" charset="0"/>
                <a:ea typeface="宋体" panose="02010600030101010101" pitchFamily="2" charset="-122"/>
              </a:rPr>
              <a:t>试教经验分享</a:t>
            </a:r>
            <a:endParaRPr lang="zh-CN" altLang="en-US" sz="2800" kern="1200" baseline="0" dirty="0">
              <a:latin typeface="Arial" panose="020B0604020202020204" pitchFamily="34" charset="0"/>
              <a:ea typeface="宋体" panose="02010600030101010101" pitchFamily="2" charset="-122"/>
            </a:endParaRPr>
          </a:p>
          <a:p>
            <a:pPr defTabSz="914400">
              <a:buClrTx/>
              <a:buSzTx/>
              <a:buFontTx/>
            </a:pPr>
            <a:r>
              <a:rPr lang="en-US" altLang="zh-CN" sz="2800" kern="1200" baseline="0" dirty="0">
                <a:latin typeface="Arial" panose="020B0604020202020204" pitchFamily="34" charset="0"/>
                <a:ea typeface="宋体" panose="02010600030101010101" pitchFamily="2" charset="-122"/>
              </a:rPr>
              <a:t>             </a:t>
            </a:r>
            <a:endParaRPr lang="en-US" altLang="zh-CN" sz="2800" kern="1200" baseline="0" dirty="0">
              <a:latin typeface="Arial" panose="020B0604020202020204" pitchFamily="34" charset="0"/>
              <a:ea typeface="宋体" panose="02010600030101010101" pitchFamily="2" charset="-122"/>
            </a:endParaRPr>
          </a:p>
          <a:p>
            <a:pPr defTabSz="914400">
              <a:buClrTx/>
              <a:buSzTx/>
              <a:buFontTx/>
            </a:pPr>
            <a:r>
              <a:rPr lang="en-US" altLang="zh-CN" sz="2800" kern="1200" baseline="0" dirty="0">
                <a:latin typeface="Arial" panose="020B0604020202020204" pitchFamily="34" charset="0"/>
                <a:ea typeface="宋体" panose="02010600030101010101" pitchFamily="2" charset="-122"/>
              </a:rPr>
              <a:t> </a:t>
            </a:r>
            <a:r>
              <a:rPr lang="zh-CN" altLang="en-US" sz="3110" kern="1200" baseline="0" dirty="0">
                <a:latin typeface="Arial" panose="020B0604020202020204" pitchFamily="34" charset="0"/>
                <a:ea typeface="宋体" panose="02010600030101010101" pitchFamily="2" charset="-122"/>
              </a:rPr>
              <a:t>中国人民大学附属中学朝阳学校</a:t>
            </a:r>
            <a:r>
              <a:rPr lang="en-US" altLang="zh-CN" sz="3110" kern="1200" baseline="0" dirty="0">
                <a:latin typeface="Arial" panose="020B0604020202020204" pitchFamily="34" charset="0"/>
                <a:ea typeface="宋体" panose="02010600030101010101" pitchFamily="2" charset="-122"/>
              </a:rPr>
              <a:t>   </a:t>
            </a:r>
            <a:r>
              <a:rPr lang="zh-CN" altLang="en-US" sz="3110" kern="1200" baseline="0" dirty="0">
                <a:latin typeface="Arial" panose="020B0604020202020204" pitchFamily="34" charset="0"/>
                <a:ea typeface="宋体" panose="02010600030101010101" pitchFamily="2" charset="-122"/>
              </a:rPr>
              <a:t>杨玲</a:t>
            </a:r>
            <a:endParaRPr lang="zh-CN" altLang="en-US" sz="3110" kern="1200" baseline="0" dirty="0">
              <a:latin typeface="Arial" panose="020B0604020202020204" pitchFamily="34" charset="0"/>
              <a:ea typeface="宋体" panose="02010600030101010101" pitchFamily="2" charset="-122"/>
            </a:endParaRPr>
          </a:p>
        </p:txBody>
      </p:sp>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634565" y="2089485"/>
            <a:ext cx="6325048" cy="707886"/>
            <a:chOff x="6504476" y="1842054"/>
            <a:chExt cx="5686005" cy="707886"/>
          </a:xfrm>
        </p:grpSpPr>
        <p:sp>
          <p:nvSpPr>
            <p:cNvPr id="16" name="矩形 15"/>
            <p:cNvSpPr/>
            <p:nvPr/>
          </p:nvSpPr>
          <p:spPr>
            <a:xfrm>
              <a:off x="7389167" y="1842054"/>
              <a:ext cx="4801314" cy="707886"/>
            </a:xfrm>
            <a:prstGeom prst="rect">
              <a:avLst/>
            </a:prstGeom>
          </p:spPr>
          <p:txBody>
            <a:bodyPr wrap="none">
              <a:spAutoFit/>
            </a:bodyPr>
            <a:lstStyle/>
            <a:p>
              <a:pPr algn="l"/>
              <a:r>
                <a:rPr lang="zh-CN" altLang="en-US" sz="4000" dirty="0">
                  <a:latin typeface="+mj-ea"/>
                  <a:ea typeface="+mj-ea"/>
                </a:rPr>
                <a:t>厘清读本的理论脉络</a:t>
              </a:r>
              <a:endParaRPr lang="zh-CN" altLang="en-US" sz="4000" dirty="0">
                <a:latin typeface="+mj-ea"/>
                <a:ea typeface="+mj-ea"/>
              </a:endParaRPr>
            </a:p>
          </p:txBody>
        </p:sp>
        <p:sp>
          <p:nvSpPr>
            <p:cNvPr id="4" name="矩形 3"/>
            <p:cNvSpPr/>
            <p:nvPr/>
          </p:nvSpPr>
          <p:spPr>
            <a:xfrm>
              <a:off x="6504476" y="1867920"/>
              <a:ext cx="825806" cy="471488"/>
            </a:xfrm>
            <a:prstGeom prst="rect">
              <a:avLst/>
            </a:prstGeom>
            <a:solidFill>
              <a:schemeClr val="bg1">
                <a:lumMod val="85000"/>
              </a:schemeClr>
            </a:solidFill>
            <a:ln w="19050">
              <a:solidFill>
                <a:srgbClr val="FFF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rgbClr val="002060"/>
                  </a:solidFill>
                  <a:latin typeface="+mj-ea"/>
                  <a:ea typeface="+mj-ea"/>
                </a:rPr>
                <a:t>01</a:t>
              </a:r>
              <a:endParaRPr lang="zh-CN" altLang="en-US" sz="4000" b="1" dirty="0">
                <a:solidFill>
                  <a:srgbClr val="002060"/>
                </a:solidFill>
                <a:latin typeface="+mj-ea"/>
                <a:ea typeface="+mj-ea"/>
              </a:endParaRPr>
            </a:p>
          </p:txBody>
        </p:sp>
      </p:grpSp>
      <p:grpSp>
        <p:nvGrpSpPr>
          <p:cNvPr id="6" name="组合 5"/>
          <p:cNvGrpSpPr/>
          <p:nvPr/>
        </p:nvGrpSpPr>
        <p:grpSpPr>
          <a:xfrm>
            <a:off x="2634565" y="3106140"/>
            <a:ext cx="8164895" cy="707886"/>
            <a:chOff x="6690361" y="2725611"/>
            <a:chExt cx="7339965" cy="707886"/>
          </a:xfrm>
        </p:grpSpPr>
        <p:sp>
          <p:nvSpPr>
            <p:cNvPr id="29" name="矩形 28"/>
            <p:cNvSpPr/>
            <p:nvPr/>
          </p:nvSpPr>
          <p:spPr>
            <a:xfrm>
              <a:off x="7388861" y="2725611"/>
              <a:ext cx="6641465" cy="707886"/>
            </a:xfrm>
            <a:prstGeom prst="rect">
              <a:avLst/>
            </a:prstGeom>
          </p:spPr>
          <p:txBody>
            <a:bodyPr wrap="square">
              <a:spAutoFit/>
            </a:bodyPr>
            <a:lstStyle/>
            <a:p>
              <a:r>
                <a:rPr lang="zh-CN" altLang="en-US" sz="4000" dirty="0">
                  <a:latin typeface="+mj-ea"/>
                  <a:ea typeface="+mj-ea"/>
                </a:rPr>
                <a:t> 用好读本的几点建议</a:t>
              </a:r>
              <a:endParaRPr lang="zh-CN" altLang="en-US" sz="4000" dirty="0">
                <a:latin typeface="+mj-ea"/>
                <a:ea typeface="+mj-ea"/>
              </a:endParaRPr>
            </a:p>
          </p:txBody>
        </p:sp>
        <p:sp>
          <p:nvSpPr>
            <p:cNvPr id="37" name="矩形 36"/>
            <p:cNvSpPr/>
            <p:nvPr/>
          </p:nvSpPr>
          <p:spPr>
            <a:xfrm>
              <a:off x="6690361" y="2751477"/>
              <a:ext cx="795596" cy="471488"/>
            </a:xfrm>
            <a:prstGeom prst="rect">
              <a:avLst/>
            </a:prstGeom>
            <a:solidFill>
              <a:schemeClr val="bg1">
                <a:lumMod val="85000"/>
              </a:schemeClr>
            </a:solidFill>
            <a:ln w="19050">
              <a:solidFill>
                <a:srgbClr val="FFF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rgbClr val="002060"/>
                  </a:solidFill>
                  <a:latin typeface="+mj-ea"/>
                  <a:ea typeface="+mj-ea"/>
                </a:rPr>
                <a:t>02</a:t>
              </a:r>
              <a:endParaRPr lang="zh-CN" altLang="en-US" sz="4000" b="1" dirty="0">
                <a:solidFill>
                  <a:srgbClr val="002060"/>
                </a:solidFill>
                <a:latin typeface="+mj-ea"/>
                <a:ea typeface="+mj-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218181" y="2608280"/>
            <a:ext cx="5123486" cy="645160"/>
            <a:chOff x="6563361" y="1842054"/>
            <a:chExt cx="5123486" cy="645160"/>
          </a:xfrm>
        </p:grpSpPr>
        <p:sp>
          <p:nvSpPr>
            <p:cNvPr id="16" name="矩形 15"/>
            <p:cNvSpPr/>
            <p:nvPr/>
          </p:nvSpPr>
          <p:spPr>
            <a:xfrm>
              <a:off x="7389167" y="1842054"/>
              <a:ext cx="4297680" cy="645160"/>
            </a:xfrm>
            <a:prstGeom prst="rect">
              <a:avLst/>
            </a:prstGeom>
          </p:spPr>
          <p:txBody>
            <a:bodyPr wrap="none">
              <a:spAutoFit/>
            </a:bodyPr>
            <a:lstStyle/>
            <a:p>
              <a:pPr algn="l"/>
              <a:r>
                <a:rPr lang="zh-CN" altLang="en-US" sz="3600"/>
                <a:t>厘清读本的理论脉络</a:t>
              </a:r>
              <a:endParaRPr lang="zh-CN" altLang="en-US" sz="3600"/>
            </a:p>
          </p:txBody>
        </p:sp>
        <p:sp>
          <p:nvSpPr>
            <p:cNvPr id="4" name="矩形 3"/>
            <p:cNvSpPr/>
            <p:nvPr/>
          </p:nvSpPr>
          <p:spPr>
            <a:xfrm>
              <a:off x="6563361" y="1867920"/>
              <a:ext cx="698500" cy="471488"/>
            </a:xfrm>
            <a:prstGeom prst="rect">
              <a:avLst/>
            </a:prstGeom>
            <a:solidFill>
              <a:schemeClr val="bg1">
                <a:lumMod val="85000"/>
              </a:schemeClr>
            </a:solidFill>
            <a:ln w="19050">
              <a:solidFill>
                <a:srgbClr val="FFF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rgbClr val="002060"/>
                  </a:solidFill>
                  <a:latin typeface="微软雅黑" panose="020B0503020204020204" charset="-122"/>
                  <a:ea typeface="微软雅黑" panose="020B0503020204020204" charset="-122"/>
                </a:rPr>
                <a:t>01</a:t>
              </a:r>
              <a:endParaRPr lang="zh-CN" altLang="en-US" sz="2800" b="1">
                <a:solidFill>
                  <a:srgbClr val="002060"/>
                </a:solidFill>
                <a:latin typeface="微软雅黑" panose="020B0503020204020204" charset="-122"/>
                <a:ea typeface="微软雅黑" panose="020B0503020204020204"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组合 35"/>
          <p:cNvGrpSpPr/>
          <p:nvPr/>
        </p:nvGrpSpPr>
        <p:grpSpPr>
          <a:xfrm>
            <a:off x="1742440" y="520065"/>
            <a:ext cx="8143240" cy="808907"/>
            <a:chOff x="5158071" y="1707654"/>
            <a:chExt cx="3438572" cy="3108049"/>
          </a:xfrm>
        </p:grpSpPr>
        <p:sp>
          <p:nvSpPr>
            <p:cNvPr id="8" name="矩形 7"/>
            <p:cNvSpPr/>
            <p:nvPr/>
          </p:nvSpPr>
          <p:spPr>
            <a:xfrm>
              <a:off x="5300061" y="1817658"/>
              <a:ext cx="3154592" cy="2242223"/>
            </a:xfrm>
            <a:prstGeom prst="rect">
              <a:avLst/>
            </a:prstGeom>
            <a:noFill/>
          </p:spPr>
          <p:txBody>
            <a:bodyPr wrap="square" rtlCol="0">
              <a:spAutoFit/>
            </a:bodyPr>
            <a:lstStyle/>
            <a:p>
              <a:pPr algn="just">
                <a:buFont typeface="Wingdings" panose="05000000000000000000" pitchFamily="2" charset="2"/>
              </a:pPr>
              <a:r>
                <a:rPr lang="zh-CN" altLang="en-US" sz="3200" dirty="0">
                  <a:solidFill>
                    <a:srgbClr val="5F0F05"/>
                  </a:solidFill>
                  <a:latin typeface="微软雅黑" panose="020B0503020204020204" charset="-122"/>
                  <a:ea typeface="微软雅黑" panose="020B0503020204020204" charset="-122"/>
                  <a:sym typeface="+mn-ea"/>
                </a:rPr>
                <a:t>《将全面深化改革进行到底》教学内容</a:t>
              </a:r>
              <a:endParaRPr lang="zh-CN" altLang="en-US" sz="3200" dirty="0">
                <a:solidFill>
                  <a:srgbClr val="5F0F05"/>
                </a:solidFill>
                <a:latin typeface="微软雅黑" panose="020B0503020204020204" charset="-122"/>
                <a:ea typeface="微软雅黑" panose="020B0503020204020204" charset="-122"/>
                <a:sym typeface="+mn-ea"/>
              </a:endParaRPr>
            </a:p>
          </p:txBody>
        </p:sp>
        <p:sp>
          <p:nvSpPr>
            <p:cNvPr id="34" name="矩形 33"/>
            <p:cNvSpPr>
              <a:spLocks noChangeAspect="1"/>
            </p:cNvSpPr>
            <p:nvPr/>
          </p:nvSpPr>
          <p:spPr>
            <a:xfrm>
              <a:off x="5158071" y="1707654"/>
              <a:ext cx="3438572" cy="31080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102402" name="组合 2"/>
          <p:cNvGrpSpPr/>
          <p:nvPr/>
        </p:nvGrpSpPr>
        <p:grpSpPr>
          <a:xfrm>
            <a:off x="962025" y="1732915"/>
            <a:ext cx="9929495" cy="3418840"/>
            <a:chOff x="-579568" y="837699"/>
            <a:chExt cx="9419644" cy="4136867"/>
          </a:xfrm>
        </p:grpSpPr>
        <p:sp>
          <p:nvSpPr>
            <p:cNvPr id="32" name="矩形 31"/>
            <p:cNvSpPr/>
            <p:nvPr/>
          </p:nvSpPr>
          <p:spPr>
            <a:xfrm>
              <a:off x="2083171" y="837699"/>
              <a:ext cx="4625478" cy="935866"/>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0" i="0" u="none" strike="noStrike" kern="1200" cap="none" spc="0" normalizeH="0" baseline="0" noProof="1">
                  <a:ln>
                    <a:noFill/>
                  </a:ln>
                  <a:effectLst/>
                  <a:uLnTx/>
                  <a:uFillTx/>
                  <a:latin typeface="黑体" panose="02010609060101010101" charset="-122"/>
                  <a:ea typeface="黑体" panose="02010609060101010101" charset="-122"/>
                  <a:cs typeface="+mn-cs"/>
                  <a:sym typeface="Calibri" panose="020F0502020204030204" charset="0"/>
                </a:rPr>
                <a:t>《将全面深化改革进行到底》</a:t>
              </a:r>
              <a:endParaRPr kumimoji="0" lang="zh-CN" altLang="en-US" sz="2800" b="0" i="0" u="none" strike="noStrike" kern="1200" cap="none" spc="0" normalizeH="0" baseline="0" noProof="1">
                <a:ln>
                  <a:noFill/>
                </a:ln>
                <a:effectLst/>
                <a:uLnTx/>
                <a:uFillTx/>
                <a:latin typeface="黑体" panose="02010609060101010101" charset="-122"/>
                <a:ea typeface="黑体" panose="02010609060101010101" charset="-122"/>
                <a:cs typeface="+mn-cs"/>
                <a:sym typeface="Calibri" panose="020F0502020204030204" charset="0"/>
              </a:endParaRPr>
            </a:p>
          </p:txBody>
        </p:sp>
        <p:cxnSp>
          <p:nvCxnSpPr>
            <p:cNvPr id="33" name="直接连接符 32"/>
            <p:cNvCxnSpPr/>
            <p:nvPr/>
          </p:nvCxnSpPr>
          <p:spPr>
            <a:xfrm flipH="1">
              <a:off x="4499286" y="1773593"/>
              <a:ext cx="0" cy="791893"/>
            </a:xfrm>
            <a:prstGeom prst="line">
              <a:avLst/>
            </a:prstGeom>
          </p:spPr>
          <p:style>
            <a:lnRef idx="2">
              <a:schemeClr val="accent3"/>
            </a:lnRef>
            <a:fillRef idx="1">
              <a:schemeClr val="lt1"/>
            </a:fillRef>
            <a:effectRef idx="0">
              <a:schemeClr val="accent3"/>
            </a:effectRef>
            <a:fontRef idx="minor">
              <a:schemeClr val="dk1"/>
            </a:fontRef>
          </p:style>
        </p:cxnSp>
        <p:cxnSp>
          <p:nvCxnSpPr>
            <p:cNvPr id="35" name="直接连接符 34"/>
            <p:cNvCxnSpPr/>
            <p:nvPr/>
          </p:nvCxnSpPr>
          <p:spPr>
            <a:xfrm>
              <a:off x="2052811" y="2565486"/>
              <a:ext cx="5112352" cy="0"/>
            </a:xfrm>
            <a:prstGeom prst="line">
              <a:avLst/>
            </a:prstGeom>
          </p:spPr>
          <p:style>
            <a:lnRef idx="2">
              <a:schemeClr val="accent3"/>
            </a:lnRef>
            <a:fillRef idx="1">
              <a:schemeClr val="lt1"/>
            </a:fillRef>
            <a:effectRef idx="0">
              <a:schemeClr val="accent3"/>
            </a:effectRef>
            <a:fontRef idx="minor">
              <a:schemeClr val="dk1"/>
            </a:fontRef>
          </p:style>
        </p:cxnSp>
        <p:cxnSp>
          <p:nvCxnSpPr>
            <p:cNvPr id="37" name="直接连接符 36"/>
            <p:cNvCxnSpPr/>
            <p:nvPr/>
          </p:nvCxnSpPr>
          <p:spPr>
            <a:xfrm>
              <a:off x="-108148" y="3501104"/>
              <a:ext cx="0" cy="1217431"/>
            </a:xfrm>
            <a:prstGeom prst="line">
              <a:avLst/>
            </a:prstGeom>
          </p:spPr>
          <p:style>
            <a:lnRef idx="2">
              <a:schemeClr val="accent3"/>
            </a:lnRef>
            <a:fillRef idx="1">
              <a:schemeClr val="lt1"/>
            </a:fillRef>
            <a:effectRef idx="0">
              <a:schemeClr val="accent3"/>
            </a:effectRef>
            <a:fontRef idx="minor">
              <a:schemeClr val="dk1"/>
            </a:fontRef>
          </p:style>
        </p:cxnSp>
        <p:cxnSp>
          <p:nvCxnSpPr>
            <p:cNvPr id="41" name="直接连接符 40"/>
            <p:cNvCxnSpPr/>
            <p:nvPr/>
          </p:nvCxnSpPr>
          <p:spPr>
            <a:xfrm>
              <a:off x="2052811" y="2565486"/>
              <a:ext cx="0" cy="143725"/>
            </a:xfrm>
            <a:prstGeom prst="line">
              <a:avLst/>
            </a:prstGeom>
          </p:spPr>
          <p:style>
            <a:lnRef idx="2">
              <a:schemeClr val="accent3"/>
            </a:lnRef>
            <a:fillRef idx="1">
              <a:schemeClr val="lt1"/>
            </a:fillRef>
            <a:effectRef idx="0">
              <a:schemeClr val="accent3"/>
            </a:effectRef>
            <a:fontRef idx="minor">
              <a:schemeClr val="dk1"/>
            </a:fontRef>
          </p:style>
        </p:cxnSp>
        <p:cxnSp>
          <p:nvCxnSpPr>
            <p:cNvPr id="42" name="直接连接符 41"/>
            <p:cNvCxnSpPr/>
            <p:nvPr/>
          </p:nvCxnSpPr>
          <p:spPr>
            <a:xfrm>
              <a:off x="7165163" y="2565486"/>
              <a:ext cx="0" cy="143725"/>
            </a:xfrm>
            <a:prstGeom prst="line">
              <a:avLst/>
            </a:prstGeom>
          </p:spPr>
          <p:style>
            <a:lnRef idx="2">
              <a:schemeClr val="accent3"/>
            </a:lnRef>
            <a:fillRef idx="1">
              <a:schemeClr val="lt1"/>
            </a:fillRef>
            <a:effectRef idx="0">
              <a:schemeClr val="accent3"/>
            </a:effectRef>
            <a:fontRef idx="minor">
              <a:schemeClr val="dk1"/>
            </a:fontRef>
          </p:style>
        </p:cxnSp>
        <p:sp>
          <p:nvSpPr>
            <p:cNvPr id="44" name="矩形 43"/>
            <p:cNvSpPr/>
            <p:nvPr/>
          </p:nvSpPr>
          <p:spPr>
            <a:xfrm>
              <a:off x="-579568" y="2709432"/>
              <a:ext cx="4315555" cy="792182"/>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1">
                  <a:ln>
                    <a:noFill/>
                  </a:ln>
                  <a:effectLst/>
                  <a:uLnTx/>
                  <a:uFillTx/>
                  <a:latin typeface="黑体" panose="02010609060101010101" charset="-122"/>
                  <a:ea typeface="黑体" panose="02010609060101010101" charset="-122"/>
                  <a:cs typeface="+mn-cs"/>
                  <a:sym typeface="Calibri" panose="020F0502020204030204" charset="0"/>
                </a:rPr>
                <a:t>《“涉险滩”与“啃硬骨头”》</a:t>
              </a:r>
              <a:endParaRPr kumimoji="0" lang="zh-CN" altLang="en-US" sz="2400" b="0" i="0" u="none" strike="noStrike" kern="1200" cap="none" spc="0" normalizeH="0" baseline="0" noProof="1">
                <a:ln>
                  <a:noFill/>
                </a:ln>
                <a:effectLst/>
                <a:uLnTx/>
                <a:uFillTx/>
                <a:latin typeface="黑体" panose="02010609060101010101" charset="-122"/>
                <a:ea typeface="黑体" panose="02010609060101010101" charset="-122"/>
                <a:cs typeface="+mn-cs"/>
                <a:sym typeface="Calibri" panose="020F0502020204030204" charset="0"/>
              </a:endParaRPr>
            </a:p>
          </p:txBody>
        </p:sp>
        <p:sp>
          <p:nvSpPr>
            <p:cNvPr id="45" name="矩形 44"/>
            <p:cNvSpPr/>
            <p:nvPr/>
          </p:nvSpPr>
          <p:spPr>
            <a:xfrm>
              <a:off x="140294" y="3775920"/>
              <a:ext cx="5691424" cy="444882"/>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1">
                  <a:ln>
                    <a:noFill/>
                  </a:ln>
                  <a:solidFill>
                    <a:schemeClr val="dk1"/>
                  </a:solidFill>
                  <a:effectLst/>
                  <a:uLnTx/>
                  <a:uFillTx/>
                  <a:latin typeface="黑体" panose="02010609060101010101" charset="-122"/>
                  <a:ea typeface="黑体" panose="02010609060101010101" charset="-122"/>
                  <a:cs typeface="+mn-cs"/>
                  <a:sym typeface="Calibri" panose="020F0502020204030204" charset="0"/>
                </a:rPr>
                <a:t>改革开放是决定当代中国命运的关键一招</a:t>
              </a:r>
              <a:endParaRPr kumimoji="0" lang="zh-CN" altLang="en-US" sz="2400" b="0" i="0" u="none" strike="noStrike" kern="1200" cap="none" spc="0" normalizeH="0" baseline="0" noProof="1">
                <a:ln>
                  <a:noFill/>
                </a:ln>
                <a:solidFill>
                  <a:schemeClr val="dk1"/>
                </a:solidFill>
                <a:effectLst/>
                <a:uLnTx/>
                <a:uFillTx/>
                <a:latin typeface="黑体" panose="02010609060101010101" charset="-122"/>
                <a:ea typeface="黑体" panose="02010609060101010101" charset="-122"/>
                <a:cs typeface="+mn-cs"/>
                <a:sym typeface="Calibri" panose="020F0502020204030204" charset="0"/>
              </a:endParaRPr>
            </a:p>
          </p:txBody>
        </p:sp>
        <p:sp>
          <p:nvSpPr>
            <p:cNvPr id="46" name="矩形 45"/>
            <p:cNvSpPr/>
            <p:nvPr/>
          </p:nvSpPr>
          <p:spPr>
            <a:xfrm>
              <a:off x="125378" y="4529684"/>
              <a:ext cx="4238530" cy="444882"/>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1">
                  <a:ln>
                    <a:noFill/>
                  </a:ln>
                  <a:solidFill>
                    <a:schemeClr val="dk1"/>
                  </a:solidFill>
                  <a:effectLst/>
                  <a:uLnTx/>
                  <a:uFillTx/>
                  <a:latin typeface="黑体" panose="02010609060101010101" charset="-122"/>
                  <a:ea typeface="黑体" panose="02010609060101010101" charset="-122"/>
                  <a:cs typeface="+mn-cs"/>
                  <a:sym typeface="Calibri" panose="020F0502020204030204" charset="0"/>
                </a:rPr>
                <a:t>改革只有进行时，没有完成时</a:t>
              </a:r>
              <a:endParaRPr kumimoji="0" lang="zh-CN" altLang="en-US" sz="2400" b="0" i="0" u="none" strike="noStrike" kern="1200" cap="none" spc="0" normalizeH="0" baseline="0" noProof="1">
                <a:ln>
                  <a:noFill/>
                </a:ln>
                <a:solidFill>
                  <a:schemeClr val="dk1"/>
                </a:solidFill>
                <a:effectLst/>
                <a:uLnTx/>
                <a:uFillTx/>
                <a:latin typeface="黑体" panose="02010609060101010101" charset="-122"/>
                <a:ea typeface="黑体" panose="02010609060101010101" charset="-122"/>
                <a:cs typeface="+mn-cs"/>
                <a:sym typeface="Calibri" panose="020F0502020204030204" charset="0"/>
              </a:endParaRPr>
            </a:p>
          </p:txBody>
        </p:sp>
        <p:cxnSp>
          <p:nvCxnSpPr>
            <p:cNvPr id="47" name="直接连接符 46"/>
            <p:cNvCxnSpPr/>
            <p:nvPr/>
          </p:nvCxnSpPr>
          <p:spPr>
            <a:xfrm>
              <a:off x="-94896" y="3925873"/>
              <a:ext cx="221763" cy="0"/>
            </a:xfrm>
            <a:prstGeom prst="line">
              <a:avLst/>
            </a:prstGeom>
          </p:spPr>
          <p:style>
            <a:lnRef idx="2">
              <a:schemeClr val="accent3"/>
            </a:lnRef>
            <a:fillRef idx="1">
              <a:schemeClr val="lt1"/>
            </a:fillRef>
            <a:effectRef idx="0">
              <a:schemeClr val="accent3"/>
            </a:effectRef>
            <a:fontRef idx="minor">
              <a:schemeClr val="dk1"/>
            </a:fontRef>
          </p:style>
        </p:cxnSp>
        <p:cxnSp>
          <p:nvCxnSpPr>
            <p:cNvPr id="48" name="直接连接符 47"/>
            <p:cNvCxnSpPr/>
            <p:nvPr/>
          </p:nvCxnSpPr>
          <p:spPr>
            <a:xfrm>
              <a:off x="-108149" y="4719304"/>
              <a:ext cx="221763" cy="0"/>
            </a:xfrm>
            <a:prstGeom prst="line">
              <a:avLst/>
            </a:prstGeom>
          </p:spPr>
          <p:style>
            <a:lnRef idx="2">
              <a:schemeClr val="accent3"/>
            </a:lnRef>
            <a:fillRef idx="1">
              <a:schemeClr val="lt1"/>
            </a:fillRef>
            <a:effectRef idx="0">
              <a:schemeClr val="accent3"/>
            </a:effectRef>
            <a:fontRef idx="minor">
              <a:schemeClr val="dk1"/>
            </a:fontRef>
          </p:style>
        </p:cxnSp>
        <p:cxnSp>
          <p:nvCxnSpPr>
            <p:cNvPr id="49" name="直接连接符 48"/>
            <p:cNvCxnSpPr/>
            <p:nvPr/>
          </p:nvCxnSpPr>
          <p:spPr>
            <a:xfrm>
              <a:off x="6016240" y="3501104"/>
              <a:ext cx="0" cy="1217431"/>
            </a:xfrm>
            <a:prstGeom prst="line">
              <a:avLst/>
            </a:prstGeom>
          </p:spPr>
          <p:style>
            <a:lnRef idx="2">
              <a:schemeClr val="accent3"/>
            </a:lnRef>
            <a:fillRef idx="1">
              <a:schemeClr val="lt1"/>
            </a:fillRef>
            <a:effectRef idx="0">
              <a:schemeClr val="accent3"/>
            </a:effectRef>
            <a:fontRef idx="minor">
              <a:schemeClr val="dk1"/>
            </a:fontRef>
          </p:style>
        </p:cxnSp>
        <p:sp>
          <p:nvSpPr>
            <p:cNvPr id="50" name="矩形 49"/>
            <p:cNvSpPr/>
            <p:nvPr/>
          </p:nvSpPr>
          <p:spPr>
            <a:xfrm>
              <a:off x="5175710" y="2709432"/>
              <a:ext cx="3664366" cy="792182"/>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1">
                  <a:ln>
                    <a:noFill/>
                  </a:ln>
                  <a:effectLst/>
                  <a:uLnTx/>
                  <a:uFillTx/>
                  <a:latin typeface="黑体" panose="02010609060101010101" charset="-122"/>
                  <a:ea typeface="黑体" panose="02010609060101010101" charset="-122"/>
                  <a:cs typeface="+mn-cs"/>
                  <a:sym typeface="Calibri" panose="020F0502020204030204" charset="0"/>
                </a:rPr>
                <a:t>《中国之制与中国之治》</a:t>
              </a:r>
              <a:endParaRPr kumimoji="0" lang="zh-CN" altLang="en-US" sz="2400" b="0" i="0" u="none" strike="noStrike" kern="1200" cap="none" spc="0" normalizeH="0" baseline="0" noProof="1">
                <a:ln>
                  <a:noFill/>
                </a:ln>
                <a:effectLst/>
                <a:uLnTx/>
                <a:uFillTx/>
                <a:latin typeface="黑体" panose="02010609060101010101" charset="-122"/>
                <a:ea typeface="黑体" panose="02010609060101010101" charset="-122"/>
                <a:cs typeface="+mn-cs"/>
                <a:sym typeface="Calibri" panose="020F0502020204030204" charset="0"/>
              </a:endParaRPr>
            </a:p>
          </p:txBody>
        </p:sp>
        <p:sp>
          <p:nvSpPr>
            <p:cNvPr id="51" name="矩形 50"/>
            <p:cNvSpPr/>
            <p:nvPr/>
          </p:nvSpPr>
          <p:spPr>
            <a:xfrm>
              <a:off x="6246927" y="3703447"/>
              <a:ext cx="2308226" cy="445263"/>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1">
                  <a:ln>
                    <a:noFill/>
                  </a:ln>
                  <a:solidFill>
                    <a:schemeClr val="dk1"/>
                  </a:solidFill>
                  <a:effectLst/>
                  <a:uLnTx/>
                  <a:uFillTx/>
                  <a:latin typeface="黑体" panose="02010609060101010101" charset="-122"/>
                  <a:ea typeface="黑体" panose="02010609060101010101" charset="-122"/>
                  <a:cs typeface="+mn-cs"/>
                  <a:sym typeface="Calibri" panose="020F0502020204030204" charset="0"/>
                </a:rPr>
                <a:t>完善中国之制</a:t>
              </a:r>
              <a:endParaRPr kumimoji="0" lang="zh-CN" altLang="en-US" sz="2400" b="0" i="0" u="none" strike="noStrike" kern="1200" cap="none" spc="0" normalizeH="0" baseline="0" noProof="1">
                <a:ln>
                  <a:noFill/>
                </a:ln>
                <a:solidFill>
                  <a:schemeClr val="dk1"/>
                </a:solidFill>
                <a:effectLst/>
                <a:uLnTx/>
                <a:uFillTx/>
                <a:latin typeface="黑体" panose="02010609060101010101" charset="-122"/>
                <a:ea typeface="黑体" panose="02010609060101010101" charset="-122"/>
                <a:cs typeface="+mn-cs"/>
                <a:sym typeface="Calibri" panose="020F0502020204030204" charset="0"/>
              </a:endParaRPr>
            </a:p>
          </p:txBody>
        </p:sp>
        <p:sp>
          <p:nvSpPr>
            <p:cNvPr id="52" name="矩形 51"/>
            <p:cNvSpPr/>
            <p:nvPr/>
          </p:nvSpPr>
          <p:spPr>
            <a:xfrm>
              <a:off x="6246927" y="4495904"/>
              <a:ext cx="2308226" cy="446391"/>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1">
                  <a:ln>
                    <a:noFill/>
                  </a:ln>
                  <a:solidFill>
                    <a:schemeClr val="dk1"/>
                  </a:solidFill>
                  <a:effectLst/>
                  <a:uLnTx/>
                  <a:uFillTx/>
                  <a:latin typeface="黑体" panose="02010609060101010101" charset="-122"/>
                  <a:ea typeface="黑体" panose="02010609060101010101" charset="-122"/>
                  <a:cs typeface="+mn-cs"/>
                  <a:sym typeface="Calibri" panose="020F0502020204030204" charset="0"/>
                </a:rPr>
                <a:t>实现中国之治</a:t>
              </a:r>
              <a:endParaRPr kumimoji="0" lang="zh-CN" altLang="en-US" sz="2400" b="0" i="0" u="none" strike="noStrike" kern="1200" cap="none" spc="0" normalizeH="0" baseline="0" noProof="1">
                <a:ln>
                  <a:noFill/>
                </a:ln>
                <a:solidFill>
                  <a:schemeClr val="dk1"/>
                </a:solidFill>
                <a:effectLst/>
                <a:uLnTx/>
                <a:uFillTx/>
                <a:latin typeface="黑体" panose="02010609060101010101" charset="-122"/>
                <a:ea typeface="黑体" panose="02010609060101010101" charset="-122"/>
                <a:cs typeface="+mn-cs"/>
                <a:sym typeface="Calibri" panose="020F0502020204030204" charset="0"/>
              </a:endParaRPr>
            </a:p>
          </p:txBody>
        </p:sp>
        <p:cxnSp>
          <p:nvCxnSpPr>
            <p:cNvPr id="53" name="直接连接符 52"/>
            <p:cNvCxnSpPr/>
            <p:nvPr/>
          </p:nvCxnSpPr>
          <p:spPr>
            <a:xfrm>
              <a:off x="6016240" y="3926642"/>
              <a:ext cx="221763" cy="0"/>
            </a:xfrm>
            <a:prstGeom prst="line">
              <a:avLst/>
            </a:prstGeom>
          </p:spPr>
          <p:style>
            <a:lnRef idx="2">
              <a:schemeClr val="accent3"/>
            </a:lnRef>
            <a:fillRef idx="1">
              <a:schemeClr val="lt1"/>
            </a:fillRef>
            <a:effectRef idx="0">
              <a:schemeClr val="accent3"/>
            </a:effectRef>
            <a:fontRef idx="minor">
              <a:schemeClr val="dk1"/>
            </a:fontRef>
          </p:style>
        </p:cxnSp>
        <p:cxnSp>
          <p:nvCxnSpPr>
            <p:cNvPr id="54" name="直接连接符 53"/>
            <p:cNvCxnSpPr/>
            <p:nvPr/>
          </p:nvCxnSpPr>
          <p:spPr>
            <a:xfrm>
              <a:off x="6016240" y="4718535"/>
              <a:ext cx="221763" cy="0"/>
            </a:xfrm>
            <a:prstGeom prst="line">
              <a:avLst/>
            </a:prstGeom>
          </p:spPr>
          <p:style>
            <a:lnRef idx="2">
              <a:schemeClr val="accent3"/>
            </a:lnRef>
            <a:fillRef idx="1">
              <a:schemeClr val="lt1"/>
            </a:fillRef>
            <a:effectRef idx="0">
              <a:schemeClr val="accent3"/>
            </a:effectRef>
            <a:fontRef idx="minor">
              <a:schemeClr val="dk1"/>
            </a:fontRef>
          </p:style>
        </p:cxnSp>
        <p:sp>
          <p:nvSpPr>
            <p:cNvPr id="55" name="矩形 54"/>
            <p:cNvSpPr/>
            <p:nvPr/>
          </p:nvSpPr>
          <p:spPr>
            <a:xfrm>
              <a:off x="3415513" y="1882673"/>
              <a:ext cx="869255" cy="552453"/>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1">
                  <a:ln>
                    <a:noFill/>
                  </a:ln>
                  <a:effectLst/>
                  <a:uLnTx/>
                  <a:uFillTx/>
                  <a:latin typeface="黑体" panose="02010609060101010101" charset="-122"/>
                  <a:ea typeface="黑体" panose="02010609060101010101" charset="-122"/>
                  <a:cs typeface="+mn-cs"/>
                  <a:sym typeface="Calibri" panose="020F0502020204030204" charset="0"/>
                </a:rPr>
                <a:t>导语</a:t>
              </a:r>
              <a:endParaRPr kumimoji="0" lang="zh-CN" altLang="en-US" sz="2400" b="0" i="0" u="none" strike="noStrike" kern="1200" cap="none" spc="0" normalizeH="0" baseline="0" noProof="1">
                <a:ln>
                  <a:noFill/>
                </a:ln>
                <a:solidFill>
                  <a:schemeClr val="bg1"/>
                </a:solidFill>
                <a:effectLst/>
                <a:uLnTx/>
                <a:uFillTx/>
                <a:latin typeface="黑体" panose="02010609060101010101" charset="-122"/>
                <a:ea typeface="黑体" panose="02010609060101010101" charset="-122"/>
                <a:cs typeface="+mn-cs"/>
                <a:sym typeface="Calibri" panose="020F0502020204030204" charset="0"/>
              </a:endParaRPr>
            </a:p>
          </p:txBody>
        </p:sp>
        <p:cxnSp>
          <p:nvCxnSpPr>
            <p:cNvPr id="56" name="直接连接符 55"/>
            <p:cNvCxnSpPr/>
            <p:nvPr/>
          </p:nvCxnSpPr>
          <p:spPr>
            <a:xfrm>
              <a:off x="4284599" y="2162495"/>
              <a:ext cx="221763" cy="0"/>
            </a:xfrm>
            <a:prstGeom prst="line">
              <a:avLst/>
            </a:prstGeom>
          </p:spPr>
          <p:style>
            <a:lnRef idx="2">
              <a:schemeClr val="accent3"/>
            </a:lnRef>
            <a:fillRef idx="1">
              <a:schemeClr val="lt1"/>
            </a:fillRef>
            <a:effectRef idx="0">
              <a:schemeClr val="accent3"/>
            </a:effectRef>
            <a:fontRef idx="minor">
              <a:schemeClr val="dk1"/>
            </a:fontRef>
          </p:style>
        </p:cxn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组合 35"/>
          <p:cNvGrpSpPr/>
          <p:nvPr/>
        </p:nvGrpSpPr>
        <p:grpSpPr>
          <a:xfrm>
            <a:off x="2264410" y="548695"/>
            <a:ext cx="8143240" cy="808907"/>
            <a:chOff x="5158071" y="1707654"/>
            <a:chExt cx="3438572" cy="3108049"/>
          </a:xfrm>
        </p:grpSpPr>
        <p:sp>
          <p:nvSpPr>
            <p:cNvPr id="8" name="矩形 7"/>
            <p:cNvSpPr/>
            <p:nvPr/>
          </p:nvSpPr>
          <p:spPr>
            <a:xfrm>
              <a:off x="5300061" y="1817658"/>
              <a:ext cx="3154592" cy="2242223"/>
            </a:xfrm>
            <a:prstGeom prst="rect">
              <a:avLst/>
            </a:prstGeom>
            <a:noFill/>
            <a:ln>
              <a:noFill/>
            </a:ln>
          </p:spPr>
          <p:txBody>
            <a:bodyPr wrap="square" rtlCol="0">
              <a:spAutoFit/>
            </a:bodyPr>
            <a:lstStyle/>
            <a:p>
              <a:pPr algn="ctr">
                <a:buFont typeface="Wingdings" panose="05000000000000000000" pitchFamily="2" charset="2"/>
              </a:pPr>
              <a:r>
                <a:rPr lang="zh-CN" altLang="en-US" sz="3200" dirty="0">
                  <a:solidFill>
                    <a:srgbClr val="5F0F05"/>
                  </a:solidFill>
                  <a:latin typeface="微软雅黑" panose="020B0503020204020204" charset="-122"/>
                  <a:ea typeface="微软雅黑" panose="020B0503020204020204" charset="-122"/>
                  <a:sym typeface="+mn-ea"/>
                </a:rPr>
                <a:t>教学内容分析</a:t>
              </a:r>
              <a:endParaRPr lang="zh-CN" altLang="en-US" sz="3200" dirty="0">
                <a:solidFill>
                  <a:srgbClr val="5F0F05"/>
                </a:solidFill>
                <a:latin typeface="微软雅黑" panose="020B0503020204020204" charset="-122"/>
                <a:ea typeface="微软雅黑" panose="020B0503020204020204" charset="-122"/>
                <a:sym typeface="+mn-ea"/>
              </a:endParaRPr>
            </a:p>
          </p:txBody>
        </p:sp>
        <p:sp>
          <p:nvSpPr>
            <p:cNvPr id="34" name="矩形 33"/>
            <p:cNvSpPr>
              <a:spLocks noChangeAspect="1"/>
            </p:cNvSpPr>
            <p:nvPr/>
          </p:nvSpPr>
          <p:spPr>
            <a:xfrm>
              <a:off x="5158071" y="1707654"/>
              <a:ext cx="3438572" cy="31080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13" name="文本框 12"/>
          <p:cNvSpPr txBox="1"/>
          <p:nvPr/>
        </p:nvSpPr>
        <p:spPr>
          <a:xfrm>
            <a:off x="1094105" y="1796415"/>
            <a:ext cx="10200640" cy="52197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defTabSz="914400" rtl="0" eaLnBrk="1" fontAlgn="auto" latinLnBrk="0" hangingPunct="0">
              <a:lnSpc>
                <a:spcPct val="100000"/>
              </a:lnSpc>
              <a:spcBef>
                <a:spcPts val="0"/>
              </a:spcBef>
              <a:spcAft>
                <a:spcPts val="0"/>
              </a:spcAft>
              <a:buClrTx/>
              <a:buSzTx/>
              <a:buFontTx/>
              <a:buNone/>
              <a:defRPr/>
            </a:pPr>
            <a:r>
              <a:rPr kumimoji="0" lang="zh-CN" altLang="en-US" sz="2800" i="0" u="none" strike="noStrike" kern="0" cap="none" spc="0" normalizeH="0" baseline="0" noProof="1">
                <a:ln>
                  <a:noFill/>
                </a:ln>
                <a:solidFill>
                  <a:srgbClr val="FF0000"/>
                </a:solidFill>
                <a:effectLst/>
                <a:uLnTx/>
                <a:uFillTx/>
                <a:latin typeface="+mn-lt"/>
                <a:ea typeface="+mn-ea"/>
                <a:cs typeface="+mn-cs"/>
                <a:sym typeface="Calibri" panose="020F0502020204030204" charset="0"/>
              </a:rPr>
              <a:t>回首历史</a:t>
            </a:r>
            <a:r>
              <a:rPr kumimoji="0" lang="zh-CN" altLang="en-US" sz="2800" i="0" u="none" strike="noStrike" kern="0" cap="none" spc="0" normalizeH="0" baseline="0" noProof="1">
                <a:ln>
                  <a:noFill/>
                </a:ln>
                <a:solidFill>
                  <a:schemeClr val="tx1"/>
                </a:solidFill>
                <a:effectLst/>
                <a:uLnTx/>
                <a:uFillTx/>
                <a:latin typeface="+mn-lt"/>
                <a:ea typeface="+mn-ea"/>
                <a:cs typeface="+mn-cs"/>
                <a:sym typeface="Calibri" panose="020F0502020204030204" charset="0"/>
              </a:rPr>
              <a:t>：改革开放是决定当代中国命运的关键一招</a:t>
            </a:r>
            <a:endParaRPr kumimoji="0" lang="zh-CN" altLang="en-US" sz="2800" i="0" u="none" strike="noStrike" kern="0" cap="none" spc="0" normalizeH="0" baseline="0" noProof="1">
              <a:ln>
                <a:noFill/>
              </a:ln>
              <a:solidFill>
                <a:schemeClr val="tx1"/>
              </a:solidFill>
              <a:effectLst/>
              <a:uLnTx/>
              <a:uFillTx/>
              <a:latin typeface="+mn-lt"/>
              <a:ea typeface="+mn-ea"/>
              <a:cs typeface="+mn-cs"/>
              <a:sym typeface="Calibri" panose="020F0502020204030204" charset="0"/>
            </a:endParaRPr>
          </a:p>
        </p:txBody>
      </p:sp>
      <p:sp>
        <p:nvSpPr>
          <p:cNvPr id="3" name="下箭头 2"/>
          <p:cNvSpPr/>
          <p:nvPr/>
        </p:nvSpPr>
        <p:spPr>
          <a:xfrm>
            <a:off x="6053455" y="2440940"/>
            <a:ext cx="282575" cy="494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文本框 3"/>
          <p:cNvSpPr txBox="1"/>
          <p:nvPr/>
        </p:nvSpPr>
        <p:spPr>
          <a:xfrm>
            <a:off x="1094740" y="3057525"/>
            <a:ext cx="10200640" cy="52197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defTabSz="914400" rtl="0" eaLnBrk="1" fontAlgn="auto" latinLnBrk="0" hangingPunct="0">
              <a:lnSpc>
                <a:spcPct val="100000"/>
              </a:lnSpc>
              <a:spcBef>
                <a:spcPts val="0"/>
              </a:spcBef>
              <a:spcAft>
                <a:spcPts val="0"/>
              </a:spcAft>
              <a:buClrTx/>
              <a:buSzTx/>
              <a:buFontTx/>
              <a:buNone/>
              <a:defRPr/>
            </a:pPr>
            <a:r>
              <a:rPr kumimoji="0" lang="zh-CN" altLang="en-US" sz="2800" i="0" u="none" strike="noStrike" kern="0" cap="none" spc="0" normalizeH="0" baseline="0" noProof="1">
                <a:ln>
                  <a:noFill/>
                </a:ln>
                <a:solidFill>
                  <a:srgbClr val="FF0000"/>
                </a:solidFill>
                <a:effectLst/>
                <a:uLnTx/>
                <a:uFillTx/>
                <a:latin typeface="+mn-lt"/>
                <a:ea typeface="+mn-ea"/>
                <a:cs typeface="+mn-cs"/>
                <a:sym typeface="Calibri" panose="020F0502020204030204" charset="0"/>
              </a:rPr>
              <a:t>立足现实，展望未来</a:t>
            </a:r>
            <a:r>
              <a:rPr kumimoji="0" lang="zh-CN" altLang="en-US" sz="2800" i="0" u="none" strike="noStrike" kern="0" cap="none" spc="0" normalizeH="0" baseline="0" noProof="1">
                <a:ln>
                  <a:noFill/>
                </a:ln>
                <a:solidFill>
                  <a:schemeClr val="tx1"/>
                </a:solidFill>
                <a:effectLst/>
                <a:uLnTx/>
                <a:uFillTx/>
                <a:latin typeface="+mn-lt"/>
                <a:ea typeface="+mn-ea"/>
                <a:cs typeface="+mn-cs"/>
                <a:sym typeface="Calibri" panose="020F0502020204030204" charset="0"/>
              </a:rPr>
              <a:t>：改革只有进行时，没有完成时</a:t>
            </a:r>
            <a:endParaRPr kumimoji="0" lang="zh-CN" altLang="en-US" sz="2800" i="0" u="none" strike="noStrike" kern="0" cap="none" spc="0" normalizeH="0" baseline="0" noProof="1">
              <a:ln>
                <a:noFill/>
              </a:ln>
              <a:solidFill>
                <a:schemeClr val="tx1"/>
              </a:solidFill>
              <a:effectLst/>
              <a:uLnTx/>
              <a:uFillTx/>
              <a:latin typeface="+mn-lt"/>
              <a:ea typeface="+mn-ea"/>
              <a:cs typeface="+mn-cs"/>
              <a:sym typeface="Calibri" panose="020F0502020204030204" charset="0"/>
            </a:endParaRPr>
          </a:p>
        </p:txBody>
      </p:sp>
      <p:sp>
        <p:nvSpPr>
          <p:cNvPr id="7" name="文本框 6"/>
          <p:cNvSpPr txBox="1"/>
          <p:nvPr/>
        </p:nvSpPr>
        <p:spPr>
          <a:xfrm>
            <a:off x="1094105" y="4243705"/>
            <a:ext cx="10200640" cy="95313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defTabSz="914400" rtl="0" eaLnBrk="1" fontAlgn="auto" latinLnBrk="0" hangingPunct="0">
              <a:lnSpc>
                <a:spcPct val="100000"/>
              </a:lnSpc>
              <a:spcBef>
                <a:spcPts val="0"/>
              </a:spcBef>
              <a:spcAft>
                <a:spcPts val="0"/>
              </a:spcAft>
              <a:buClrTx/>
              <a:buSzTx/>
              <a:buFontTx/>
              <a:buNone/>
              <a:defRPr/>
            </a:pPr>
            <a:r>
              <a:rPr kumimoji="0" lang="zh-CN" altLang="en-US" sz="2800" i="0" u="none" strike="noStrike" kern="0" cap="none" spc="0" normalizeH="0" baseline="0" noProof="1">
                <a:ln>
                  <a:noFill/>
                </a:ln>
                <a:solidFill>
                  <a:srgbClr val="FF0000"/>
                </a:solidFill>
                <a:effectLst/>
                <a:uLnTx/>
                <a:uFillTx/>
                <a:latin typeface="+mn-lt"/>
                <a:ea typeface="+mn-ea"/>
                <a:cs typeface="+mn-cs"/>
                <a:sym typeface="Calibri" panose="020F0502020204030204" charset="0"/>
              </a:rPr>
              <a:t>全面深化改革的总目标</a:t>
            </a:r>
            <a:r>
              <a:rPr kumimoji="0" lang="zh-CN" altLang="en-US" sz="2800" i="0" u="none" strike="noStrike" kern="0" cap="none" spc="0" normalizeH="0" baseline="0" noProof="1">
                <a:ln>
                  <a:noFill/>
                </a:ln>
                <a:solidFill>
                  <a:schemeClr val="tx1"/>
                </a:solidFill>
                <a:effectLst/>
                <a:uLnTx/>
                <a:uFillTx/>
                <a:latin typeface="+mn-lt"/>
                <a:ea typeface="+mn-ea"/>
                <a:cs typeface="+mn-cs"/>
                <a:sym typeface="Calibri" panose="020F0502020204030204" charset="0"/>
              </a:rPr>
              <a:t>：完善和发展中国特色社会主义制度，推进国家治理体系和治理能力现代化</a:t>
            </a:r>
            <a:endParaRPr kumimoji="0" lang="zh-CN" altLang="en-US" sz="2800" i="0" u="none" strike="noStrike" kern="0" cap="none" spc="0" normalizeH="0" baseline="0" noProof="1">
              <a:ln>
                <a:noFill/>
              </a:ln>
              <a:solidFill>
                <a:schemeClr val="tx1"/>
              </a:solidFill>
              <a:effectLst/>
              <a:uLnTx/>
              <a:uFillTx/>
              <a:latin typeface="+mn-lt"/>
              <a:ea typeface="+mn-ea"/>
              <a:cs typeface="+mn-cs"/>
              <a:sym typeface="Calibri" panose="020F0502020204030204" charset="0"/>
            </a:endParaRPr>
          </a:p>
        </p:txBody>
      </p:sp>
      <p:sp>
        <p:nvSpPr>
          <p:cNvPr id="9" name="下箭头 8"/>
          <p:cNvSpPr/>
          <p:nvPr/>
        </p:nvSpPr>
        <p:spPr>
          <a:xfrm>
            <a:off x="6054090" y="3664585"/>
            <a:ext cx="282575" cy="494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组合 35"/>
          <p:cNvGrpSpPr/>
          <p:nvPr/>
        </p:nvGrpSpPr>
        <p:grpSpPr>
          <a:xfrm>
            <a:off x="2207895" y="727806"/>
            <a:ext cx="8143240" cy="808907"/>
            <a:chOff x="5158071" y="1707654"/>
            <a:chExt cx="3438572" cy="3108049"/>
          </a:xfrm>
        </p:grpSpPr>
        <p:sp>
          <p:nvSpPr>
            <p:cNvPr id="8" name="矩形 7"/>
            <p:cNvSpPr/>
            <p:nvPr/>
          </p:nvSpPr>
          <p:spPr>
            <a:xfrm>
              <a:off x="5301908" y="1817659"/>
              <a:ext cx="3154592" cy="2242221"/>
            </a:xfrm>
            <a:prstGeom prst="rect">
              <a:avLst/>
            </a:prstGeom>
            <a:noFill/>
          </p:spPr>
          <p:txBody>
            <a:bodyPr wrap="square" rtlCol="0">
              <a:spAutoFit/>
            </a:bodyPr>
            <a:lstStyle/>
            <a:p>
              <a:pPr algn="just">
                <a:buFont typeface="Wingdings" panose="05000000000000000000" pitchFamily="2" charset="2"/>
              </a:pPr>
              <a:r>
                <a:rPr lang="zh-CN" altLang="en-US" sz="3200" dirty="0">
                  <a:latin typeface="+mj-ea"/>
                  <a:ea typeface="+mj-ea"/>
                  <a:sym typeface="+mn-ea"/>
                </a:rPr>
                <a:t>第一课时《</a:t>
              </a:r>
              <a:r>
                <a:rPr lang="en-US" altLang="zh-CN" sz="3200" kern="0" dirty="0">
                  <a:ln>
                    <a:noFill/>
                  </a:ln>
                  <a:effectLst/>
                  <a:uLnTx/>
                  <a:uFillTx/>
                  <a:latin typeface="+mj-ea"/>
                  <a:ea typeface="+mj-ea"/>
                  <a:sym typeface="Calibri" panose="020F0502020204030204" charset="0"/>
                </a:rPr>
                <a:t>“</a:t>
              </a:r>
              <a:r>
                <a:rPr lang="zh-CN" altLang="en-US" sz="3200" kern="0" dirty="0">
                  <a:ln>
                    <a:noFill/>
                  </a:ln>
                  <a:effectLst/>
                  <a:uLnTx/>
                  <a:uFillTx/>
                  <a:latin typeface="+mj-ea"/>
                  <a:ea typeface="+mj-ea"/>
                  <a:sym typeface="Calibri" panose="020F0502020204030204" charset="0"/>
                </a:rPr>
                <a:t>涉险滩</a:t>
              </a:r>
              <a:r>
                <a:rPr lang="en-US" altLang="zh-CN" sz="3200" kern="0" dirty="0">
                  <a:ln>
                    <a:noFill/>
                  </a:ln>
                  <a:effectLst/>
                  <a:uLnTx/>
                  <a:uFillTx/>
                  <a:latin typeface="+mj-ea"/>
                  <a:ea typeface="+mj-ea"/>
                  <a:sym typeface="Calibri" panose="020F0502020204030204" charset="0"/>
                </a:rPr>
                <a:t>”</a:t>
              </a:r>
              <a:r>
                <a:rPr lang="zh-CN" altLang="en-US" sz="3200" kern="0" dirty="0">
                  <a:ln>
                    <a:noFill/>
                  </a:ln>
                  <a:effectLst/>
                  <a:uLnTx/>
                  <a:uFillTx/>
                  <a:latin typeface="+mj-ea"/>
                  <a:ea typeface="+mj-ea"/>
                  <a:sym typeface="Calibri" panose="020F0502020204030204" charset="0"/>
                </a:rPr>
                <a:t>和</a:t>
              </a:r>
              <a:r>
                <a:rPr lang="en-US" altLang="zh-CN" sz="3200" kern="0" dirty="0">
                  <a:ln>
                    <a:noFill/>
                  </a:ln>
                  <a:effectLst/>
                  <a:uLnTx/>
                  <a:uFillTx/>
                  <a:latin typeface="+mj-ea"/>
                  <a:ea typeface="+mj-ea"/>
                  <a:sym typeface="Calibri" panose="020F0502020204030204" charset="0"/>
                </a:rPr>
                <a:t>“</a:t>
              </a:r>
              <a:r>
                <a:rPr lang="zh-CN" altLang="en-US" sz="3200" kern="0" dirty="0">
                  <a:ln>
                    <a:noFill/>
                  </a:ln>
                  <a:effectLst/>
                  <a:uLnTx/>
                  <a:uFillTx/>
                  <a:latin typeface="+mj-ea"/>
                  <a:ea typeface="+mj-ea"/>
                  <a:sym typeface="Calibri" panose="020F0502020204030204" charset="0"/>
                </a:rPr>
                <a:t>啃硬骨头</a:t>
              </a:r>
              <a:r>
                <a:rPr lang="en-US" altLang="zh-CN" sz="3200" kern="0" dirty="0">
                  <a:ln>
                    <a:noFill/>
                  </a:ln>
                  <a:effectLst/>
                  <a:uLnTx/>
                  <a:uFillTx/>
                  <a:latin typeface="+mj-ea"/>
                  <a:ea typeface="+mj-ea"/>
                  <a:sym typeface="Calibri" panose="020F0502020204030204" charset="0"/>
                </a:rPr>
                <a:t>”</a:t>
              </a:r>
              <a:r>
                <a:rPr lang="zh-CN" altLang="en-US" sz="3200" dirty="0">
                  <a:latin typeface="+mj-ea"/>
                  <a:ea typeface="+mj-ea"/>
                  <a:sym typeface="+mn-ea"/>
                </a:rPr>
                <a:t>》 </a:t>
              </a:r>
              <a:endParaRPr lang="zh-CN" altLang="en-US" sz="3200" dirty="0">
                <a:latin typeface="+mj-ea"/>
                <a:ea typeface="+mj-ea"/>
                <a:sym typeface="+mn-ea"/>
              </a:endParaRPr>
            </a:p>
          </p:txBody>
        </p:sp>
        <p:sp>
          <p:nvSpPr>
            <p:cNvPr id="34" name="矩形 33"/>
            <p:cNvSpPr>
              <a:spLocks noChangeAspect="1"/>
            </p:cNvSpPr>
            <p:nvPr/>
          </p:nvSpPr>
          <p:spPr>
            <a:xfrm>
              <a:off x="5158071" y="1707654"/>
              <a:ext cx="3438572" cy="31080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22" name="圆角矩形 21"/>
          <p:cNvSpPr/>
          <p:nvPr/>
        </p:nvSpPr>
        <p:spPr>
          <a:xfrm>
            <a:off x="628070" y="1883132"/>
            <a:ext cx="10935223" cy="3565691"/>
          </a:xfrm>
          <a:prstGeom prst="roundRect">
            <a:avLst/>
          </a:prstGeom>
        </p:spPr>
        <p:style>
          <a:lnRef idx="2">
            <a:srgbClr val="DED536"/>
          </a:lnRef>
          <a:fillRef idx="1">
            <a:srgbClr val="FFFFFF"/>
          </a:fillRef>
          <a:effectRef idx="0">
            <a:srgbClr val="DED536"/>
          </a:effectRef>
          <a:fontRef idx="minor">
            <a:srgbClr val="000000"/>
          </a:fontRef>
        </p:style>
        <p:txBody>
          <a:bodyPr anchor="ctr"/>
          <a:lstStyle/>
          <a:p>
            <a:pPr marL="0" marR="0" lvl="0" indent="0" algn="ctr" defTabSz="914400" rtl="0" eaLnBrk="1" fontAlgn="auto" latinLnBrk="0" hangingPunct="0">
              <a:spcBef>
                <a:spcPts val="0"/>
              </a:spcBef>
              <a:spcAft>
                <a:spcPts val="0"/>
              </a:spcAft>
              <a:buClrTx/>
              <a:buSzTx/>
              <a:buFontTx/>
              <a:buNone/>
              <a:defRPr/>
            </a:pPr>
            <a:r>
              <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rPr>
              <a:t>改革开放的历史征程</a:t>
            </a:r>
            <a:endParaRPr kumimoji="0" lang="en-US" altLang="zh-CN" sz="2800" b="0" i="0" u="none" strike="noStrike" kern="0" cap="none" spc="0" normalizeH="0" baseline="0" noProof="1">
              <a:ln>
                <a:noFill/>
              </a:ln>
              <a:solidFill>
                <a:srgbClr val="000000"/>
              </a:solidFill>
              <a:effectLst/>
              <a:uLnTx/>
              <a:uFillTx/>
              <a:latin typeface="+mn-ea"/>
              <a:cs typeface="+mn-ea"/>
              <a:sym typeface="Calibri" panose="020F0502020204030204" charset="0"/>
            </a:endParaRPr>
          </a:p>
          <a:p>
            <a:pPr marL="0" marR="0" lvl="0" indent="0" algn="ctr" defTabSz="914400" rtl="0" eaLnBrk="1" fontAlgn="auto" latinLnBrk="0" hangingPunct="0">
              <a:spcBef>
                <a:spcPts val="0"/>
              </a:spcBef>
              <a:spcAft>
                <a:spcPts val="0"/>
              </a:spcAft>
              <a:buClrTx/>
              <a:buSzTx/>
              <a:buFontTx/>
              <a:buNone/>
              <a:defRPr/>
            </a:pPr>
            <a:endPar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endParaRPr>
          </a:p>
          <a:p>
            <a:pPr marL="457200" marR="0" lvl="0" indent="-457200" algn="l" defTabSz="914400" rtl="0" eaLnBrk="1" fontAlgn="auto" latinLnBrk="0" hangingPunct="0">
              <a:spcBef>
                <a:spcPts val="0"/>
              </a:spcBef>
              <a:spcAft>
                <a:spcPts val="0"/>
              </a:spcAft>
              <a:buClrTx/>
              <a:buSzTx/>
              <a:buFont typeface="Wingdings" panose="05000000000000000000" pitchFamily="2" charset="2"/>
              <a:buChar char="u"/>
              <a:defRPr/>
            </a:pPr>
            <a:r>
              <a:rPr kumimoji="0" lang="zh-CN" altLang="en-US" sz="2800" b="0" i="0" u="none" strike="noStrike" kern="0" cap="none" spc="0" normalizeH="0" baseline="0" noProof="1">
                <a:ln>
                  <a:noFill/>
                </a:ln>
                <a:solidFill>
                  <a:srgbClr val="FF0000"/>
                </a:solidFill>
                <a:effectLst/>
                <a:uLnTx/>
                <a:uFillTx/>
                <a:latin typeface="+mn-ea"/>
                <a:cs typeface="+mn-ea"/>
                <a:sym typeface="Calibri" panose="020F0502020204030204" charset="0"/>
              </a:rPr>
              <a:t>开启</a:t>
            </a:r>
            <a:r>
              <a:rPr kumimoji="0" lang="en-US" altLang="zh-CN" sz="2800" b="0" i="0" u="none" strike="noStrike" kern="0" cap="none" spc="0" normalizeH="0" baseline="0" noProof="1">
                <a:ln>
                  <a:noFill/>
                </a:ln>
                <a:solidFill>
                  <a:srgbClr val="000000"/>
                </a:solidFill>
                <a:effectLst/>
                <a:uLnTx/>
                <a:uFillTx/>
                <a:latin typeface="+mn-ea"/>
                <a:cs typeface="+mn-ea"/>
                <a:sym typeface="Calibri" panose="020F0502020204030204" charset="0"/>
              </a:rPr>
              <a:t>→</a:t>
            </a:r>
            <a:r>
              <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rPr>
              <a:t>十一届三中全会</a:t>
            </a:r>
            <a:endPar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endParaRPr>
          </a:p>
          <a:p>
            <a:pPr marL="457200" marR="0" lvl="0" indent="-457200" algn="l" defTabSz="914400" rtl="0" eaLnBrk="1" fontAlgn="auto" latinLnBrk="0" hangingPunct="0">
              <a:spcBef>
                <a:spcPts val="0"/>
              </a:spcBef>
              <a:spcAft>
                <a:spcPts val="0"/>
              </a:spcAft>
              <a:buClrTx/>
              <a:buSzTx/>
              <a:buFont typeface="Wingdings" panose="05000000000000000000" pitchFamily="2" charset="2"/>
              <a:buChar char="u"/>
              <a:defRPr/>
            </a:pPr>
            <a:r>
              <a:rPr kumimoji="0" lang="zh-CN" altLang="en-US" sz="2800" b="0" i="0" u="none" strike="noStrike" kern="0" cap="none" spc="0" normalizeH="0" baseline="0" noProof="1">
                <a:ln>
                  <a:noFill/>
                </a:ln>
                <a:solidFill>
                  <a:srgbClr val="FF0000"/>
                </a:solidFill>
                <a:effectLst/>
                <a:uLnTx/>
                <a:uFillTx/>
                <a:latin typeface="+mn-ea"/>
                <a:cs typeface="+mn-ea"/>
                <a:sym typeface="Calibri" panose="020F0502020204030204" charset="0"/>
              </a:rPr>
              <a:t>推广</a:t>
            </a:r>
            <a:r>
              <a:rPr kumimoji="0" lang="en-US" altLang="zh-CN" sz="2800" b="0" i="0" u="none" strike="noStrike" kern="0" cap="none" spc="0" normalizeH="0" baseline="0" noProof="1">
                <a:ln>
                  <a:noFill/>
                </a:ln>
                <a:solidFill>
                  <a:srgbClr val="000000"/>
                </a:solidFill>
                <a:effectLst/>
                <a:uLnTx/>
                <a:uFillTx/>
                <a:latin typeface="+mn-ea"/>
                <a:cs typeface="+mn-ea"/>
                <a:sym typeface="Calibri" panose="020F0502020204030204" charset="0"/>
              </a:rPr>
              <a:t>→</a:t>
            </a:r>
            <a:r>
              <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rPr>
              <a:t>从农村到城市，从试点到推广，从经济体制改革到全面深化改革</a:t>
            </a:r>
            <a:endPar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endParaRPr>
          </a:p>
          <a:p>
            <a:pPr marL="457200" lvl="0" indent="-457200" hangingPunct="0">
              <a:buFont typeface="Wingdings" panose="05000000000000000000" pitchFamily="2" charset="2"/>
              <a:buChar char="u"/>
              <a:defRPr/>
            </a:pPr>
            <a:r>
              <a:rPr lang="zh-CN" altLang="en-US" sz="2800" kern="0" dirty="0">
                <a:ln>
                  <a:noFill/>
                </a:ln>
                <a:solidFill>
                  <a:srgbClr val="FF0000"/>
                </a:solidFill>
                <a:effectLst/>
                <a:uLnTx/>
                <a:uFillTx/>
                <a:latin typeface="+mn-ea"/>
                <a:cs typeface="+mn-ea"/>
                <a:sym typeface="Calibri" panose="020F0502020204030204" charset="0"/>
              </a:rPr>
              <a:t>成就</a:t>
            </a:r>
            <a:r>
              <a:rPr lang="en-US" altLang="zh-CN" sz="2800" kern="0" dirty="0">
                <a:ln>
                  <a:noFill/>
                </a:ln>
                <a:effectLst/>
                <a:uLnTx/>
                <a:uFillTx/>
                <a:latin typeface="+mn-ea"/>
                <a:cs typeface="+mn-ea"/>
                <a:sym typeface="Calibri" panose="020F0502020204030204" charset="0"/>
              </a:rPr>
              <a:t>→</a:t>
            </a:r>
            <a:r>
              <a:rPr lang="zh-CN" altLang="en-US" sz="2800" kern="0" dirty="0">
                <a:ln>
                  <a:noFill/>
                </a:ln>
                <a:effectLst/>
                <a:uLnTx/>
                <a:uFillTx/>
                <a:latin typeface="+mn-ea"/>
                <a:cs typeface="+mn-ea"/>
                <a:sym typeface="Calibri" panose="020F0502020204030204" charset="0"/>
              </a:rPr>
              <a:t>综合国力、人民生活、国际影响力</a:t>
            </a:r>
            <a:r>
              <a:rPr lang="zh-CN" altLang="en-US" sz="2800" kern="0" dirty="0">
                <a:latin typeface="+mn-ea"/>
                <a:cs typeface="+mn-ea"/>
                <a:sym typeface="Calibri" panose="020F0502020204030204" charset="0"/>
              </a:rPr>
              <a:t>等方面</a:t>
            </a:r>
            <a:endPar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endParaRPr>
          </a:p>
          <a:p>
            <a:pPr marL="457200" marR="0" lvl="0" indent="-457200" algn="l" defTabSz="914400" rtl="0" eaLnBrk="1" fontAlgn="auto" latinLnBrk="0" hangingPunct="0">
              <a:spcBef>
                <a:spcPts val="0"/>
              </a:spcBef>
              <a:spcAft>
                <a:spcPts val="0"/>
              </a:spcAft>
              <a:buClrTx/>
              <a:buSzTx/>
              <a:buFont typeface="Wingdings" panose="05000000000000000000" pitchFamily="2" charset="2"/>
              <a:buChar char="u"/>
              <a:defRPr/>
            </a:pPr>
            <a:r>
              <a:rPr lang="zh-CN" altLang="en-US" sz="2800" kern="0" dirty="0">
                <a:ln>
                  <a:noFill/>
                </a:ln>
                <a:solidFill>
                  <a:srgbClr val="FF0000"/>
                </a:solidFill>
                <a:effectLst/>
                <a:uLnTx/>
                <a:uFillTx/>
                <a:latin typeface="+mn-ea"/>
                <a:cs typeface="+mn-ea"/>
                <a:sym typeface="Calibri" panose="020F0502020204030204" charset="0"/>
              </a:rPr>
              <a:t>实践证明</a:t>
            </a:r>
            <a:r>
              <a:rPr lang="en-US" altLang="zh-CN" sz="2800" kern="0" dirty="0">
                <a:ln>
                  <a:noFill/>
                </a:ln>
                <a:effectLst/>
                <a:uLnTx/>
                <a:uFillTx/>
                <a:latin typeface="+mn-ea"/>
                <a:cs typeface="+mn-ea"/>
                <a:sym typeface="Calibri" panose="020F0502020204030204" charset="0"/>
              </a:rPr>
              <a:t>→</a:t>
            </a:r>
            <a:r>
              <a:rPr lang="zh-CN" altLang="en-US" sz="2800" kern="0" dirty="0">
                <a:ln>
                  <a:noFill/>
                </a:ln>
                <a:effectLst/>
                <a:uLnTx/>
                <a:uFillTx/>
                <a:latin typeface="+mn-ea"/>
                <a:cs typeface="+mn-ea"/>
                <a:sym typeface="Calibri" panose="020F0502020204030204" charset="0"/>
              </a:rPr>
              <a:t>改革开放是决定当代中国命运的关键一招</a:t>
            </a:r>
            <a:endParaRPr lang="zh-CN" altLang="en-US" sz="2800" kern="0" dirty="0">
              <a:ln>
                <a:noFill/>
              </a:ln>
              <a:effectLst/>
              <a:uLnTx/>
              <a:uFillTx/>
              <a:latin typeface="+mn-ea"/>
              <a:cs typeface="+mn-ea"/>
              <a:sym typeface="Calibri" panose="020F0502020204030204" charset="0"/>
            </a:endParaRPr>
          </a:p>
          <a:p>
            <a:pPr marL="457200" marR="0" lvl="0" indent="-457200" algn="l" defTabSz="914400" rtl="0" eaLnBrk="1" fontAlgn="auto" latinLnBrk="0" hangingPunct="0">
              <a:spcBef>
                <a:spcPts val="0"/>
              </a:spcBef>
              <a:spcAft>
                <a:spcPts val="0"/>
              </a:spcAft>
              <a:buClrTx/>
              <a:buSzTx/>
              <a:buFont typeface="Wingdings" panose="05000000000000000000" pitchFamily="2" charset="2"/>
              <a:buChar char="u"/>
              <a:defRPr/>
            </a:pPr>
            <a:r>
              <a:rPr kumimoji="0" lang="zh-CN" altLang="en-US" sz="2800" b="0" i="0" u="none" strike="noStrike" kern="0" cap="none" spc="0" normalizeH="0" baseline="0" noProof="1">
                <a:ln>
                  <a:noFill/>
                </a:ln>
                <a:solidFill>
                  <a:srgbClr val="FF0000"/>
                </a:solidFill>
                <a:effectLst/>
                <a:uLnTx/>
                <a:uFillTx/>
                <a:latin typeface="+mn-ea"/>
                <a:cs typeface="+mn-ea"/>
                <a:sym typeface="Calibri" panose="020F0502020204030204" charset="0"/>
              </a:rPr>
              <a:t>时代课题</a:t>
            </a:r>
            <a:r>
              <a:rPr kumimoji="0" lang="en-US" altLang="zh-CN" sz="2800" b="0" i="0" u="none" strike="noStrike" kern="0" cap="none" spc="0" normalizeH="0" baseline="0" noProof="1">
                <a:ln>
                  <a:noFill/>
                </a:ln>
                <a:solidFill>
                  <a:srgbClr val="000000"/>
                </a:solidFill>
                <a:effectLst/>
                <a:uLnTx/>
                <a:uFillTx/>
                <a:latin typeface="+mn-ea"/>
                <a:cs typeface="+mn-ea"/>
                <a:sym typeface="Calibri" panose="020F0502020204030204" charset="0"/>
              </a:rPr>
              <a:t>→</a:t>
            </a:r>
            <a:r>
              <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rPr>
              <a:t>改革只有进行时，没有完成时</a:t>
            </a:r>
            <a:endParaRPr kumimoji="0" lang="zh-CN" altLang="en-US" sz="2800" b="0" i="0" u="none" strike="noStrike" kern="0" cap="none" spc="0" normalizeH="0" baseline="0" noProof="1">
              <a:ln>
                <a:noFill/>
              </a:ln>
              <a:solidFill>
                <a:srgbClr val="000000"/>
              </a:solidFill>
              <a:effectLst/>
              <a:uLnTx/>
              <a:uFillTx/>
              <a:latin typeface="+mn-ea"/>
              <a:cs typeface="+mn-ea"/>
              <a:sym typeface="Calibri" panose="020F05020202040302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647406" y="520065"/>
            <a:ext cx="9129173" cy="605717"/>
            <a:chOff x="5158071" y="1707654"/>
            <a:chExt cx="3438572" cy="3181676"/>
          </a:xfrm>
        </p:grpSpPr>
        <p:sp>
          <p:nvSpPr>
            <p:cNvPr id="8" name="矩形 7"/>
            <p:cNvSpPr/>
            <p:nvPr/>
          </p:nvSpPr>
          <p:spPr>
            <a:xfrm>
              <a:off x="5300061" y="1817657"/>
              <a:ext cx="3154592" cy="3071673"/>
            </a:xfrm>
            <a:prstGeom prst="rect">
              <a:avLst/>
            </a:prstGeom>
            <a:noFill/>
            <a:ln>
              <a:noFill/>
            </a:ln>
          </p:spPr>
          <p:txBody>
            <a:bodyPr wrap="square" rtlCol="0">
              <a:spAutoFit/>
            </a:bodyPr>
            <a:lstStyle/>
            <a:p>
              <a:pPr algn="just">
                <a:buFont typeface="Wingdings" panose="05000000000000000000" pitchFamily="2" charset="2"/>
              </a:pPr>
              <a:r>
                <a:rPr lang="zh-CN" altLang="en-US" sz="3200" dirty="0">
                  <a:latin typeface="+mj-ea"/>
                  <a:ea typeface="+mj-ea"/>
                  <a:sym typeface="+mn-ea"/>
                </a:rPr>
                <a:t>《</a:t>
              </a:r>
              <a:r>
                <a:rPr lang="en-US" altLang="zh-CN" sz="3200" kern="0" dirty="0">
                  <a:ln>
                    <a:noFill/>
                  </a:ln>
                  <a:effectLst/>
                  <a:uLnTx/>
                  <a:uFillTx/>
                  <a:latin typeface="+mj-ea"/>
                  <a:ea typeface="+mj-ea"/>
                  <a:sym typeface="Calibri" panose="020F0502020204030204" charset="0"/>
                </a:rPr>
                <a:t>“</a:t>
              </a:r>
              <a:r>
                <a:rPr lang="zh-CN" altLang="en-US" sz="3200" kern="0" dirty="0">
                  <a:ln>
                    <a:noFill/>
                  </a:ln>
                  <a:effectLst/>
                  <a:uLnTx/>
                  <a:uFillTx/>
                  <a:latin typeface="+mj-ea"/>
                  <a:ea typeface="+mj-ea"/>
                  <a:sym typeface="Calibri" panose="020F0502020204030204" charset="0"/>
                </a:rPr>
                <a:t>涉险滩</a:t>
              </a:r>
              <a:r>
                <a:rPr lang="en-US" altLang="zh-CN" sz="3200" kern="0" dirty="0">
                  <a:ln>
                    <a:noFill/>
                  </a:ln>
                  <a:effectLst/>
                  <a:uLnTx/>
                  <a:uFillTx/>
                  <a:latin typeface="+mj-ea"/>
                  <a:ea typeface="+mj-ea"/>
                  <a:sym typeface="Calibri" panose="020F0502020204030204" charset="0"/>
                </a:rPr>
                <a:t>”</a:t>
              </a:r>
              <a:r>
                <a:rPr lang="zh-CN" altLang="en-US" sz="3200" kern="0" dirty="0">
                  <a:ln>
                    <a:noFill/>
                  </a:ln>
                  <a:effectLst/>
                  <a:uLnTx/>
                  <a:uFillTx/>
                  <a:latin typeface="+mj-ea"/>
                  <a:ea typeface="+mj-ea"/>
                  <a:sym typeface="Calibri" panose="020F0502020204030204" charset="0"/>
                </a:rPr>
                <a:t>和</a:t>
              </a:r>
              <a:r>
                <a:rPr lang="en-US" altLang="zh-CN" sz="3200" kern="0" dirty="0">
                  <a:ln>
                    <a:noFill/>
                  </a:ln>
                  <a:effectLst/>
                  <a:uLnTx/>
                  <a:uFillTx/>
                  <a:latin typeface="+mj-ea"/>
                  <a:ea typeface="+mj-ea"/>
                  <a:sym typeface="Calibri" panose="020F0502020204030204" charset="0"/>
                </a:rPr>
                <a:t>“</a:t>
              </a:r>
              <a:r>
                <a:rPr lang="zh-CN" altLang="en-US" sz="3200" kern="0" dirty="0">
                  <a:ln>
                    <a:noFill/>
                  </a:ln>
                  <a:effectLst/>
                  <a:uLnTx/>
                  <a:uFillTx/>
                  <a:latin typeface="+mj-ea"/>
                  <a:ea typeface="+mj-ea"/>
                  <a:sym typeface="Calibri" panose="020F0502020204030204" charset="0"/>
                </a:rPr>
                <a:t>啃硬骨头</a:t>
              </a:r>
              <a:r>
                <a:rPr lang="en-US" altLang="zh-CN" sz="3200" kern="0" dirty="0">
                  <a:ln>
                    <a:noFill/>
                  </a:ln>
                  <a:effectLst/>
                  <a:uLnTx/>
                  <a:uFillTx/>
                  <a:latin typeface="+mj-ea"/>
                  <a:ea typeface="+mj-ea"/>
                  <a:sym typeface="Calibri" panose="020F0502020204030204" charset="0"/>
                </a:rPr>
                <a:t>”</a:t>
              </a:r>
              <a:r>
                <a:rPr lang="zh-CN" altLang="en-US" sz="3200" dirty="0">
                  <a:latin typeface="+mj-ea"/>
                  <a:ea typeface="+mj-ea"/>
                  <a:sym typeface="+mn-ea"/>
                </a:rPr>
                <a:t>》教学思路</a:t>
              </a:r>
              <a:endParaRPr lang="zh-CN" altLang="en-US" sz="3200" dirty="0">
                <a:latin typeface="+mj-ea"/>
                <a:ea typeface="+mj-ea"/>
                <a:sym typeface="+mn-ea"/>
              </a:endParaRPr>
            </a:p>
          </p:txBody>
        </p:sp>
        <p:sp>
          <p:nvSpPr>
            <p:cNvPr id="34" name="矩形 33"/>
            <p:cNvSpPr>
              <a:spLocks noChangeAspect="1"/>
            </p:cNvSpPr>
            <p:nvPr/>
          </p:nvSpPr>
          <p:spPr>
            <a:xfrm>
              <a:off x="5158071" y="1707654"/>
              <a:ext cx="3438572" cy="31080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3" name="组合 2"/>
          <p:cNvGrpSpPr/>
          <p:nvPr/>
        </p:nvGrpSpPr>
        <p:grpSpPr>
          <a:xfrm>
            <a:off x="605790" y="1771015"/>
            <a:ext cx="2289810" cy="706755"/>
            <a:chOff x="5300061" y="1817658"/>
            <a:chExt cx="4021208" cy="9052054"/>
          </a:xfrm>
        </p:grpSpPr>
        <p:sp>
          <p:nvSpPr>
            <p:cNvPr id="18" name="矩形 17"/>
            <p:cNvSpPr/>
            <p:nvPr/>
          </p:nvSpPr>
          <p:spPr>
            <a:xfrm>
              <a:off x="5300061" y="1817658"/>
              <a:ext cx="4021208" cy="9052054"/>
            </a:xfrm>
            <a:prstGeom prst="rect">
              <a:avLst/>
            </a:prstGeom>
            <a:noFill/>
          </p:spPr>
          <p:txBody>
            <a:bodyPr wrap="square" rtlCol="0">
              <a:spAutoFit/>
            </a:bodyPr>
            <a:lstStyle/>
            <a:p>
              <a:pPr algn="ct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环节一</a:t>
              </a:r>
              <a:endParaRPr lang="zh-CN" altLang="en-US" sz="2000" dirty="0">
                <a:solidFill>
                  <a:srgbClr val="5F0F05"/>
                </a:solidFill>
                <a:latin typeface="微软雅黑" panose="020B0503020204020204" charset="-122"/>
                <a:ea typeface="微软雅黑" panose="020B0503020204020204" charset="-122"/>
                <a:sym typeface="+mn-ea"/>
              </a:endParaRPr>
            </a:p>
            <a:p>
              <a:pPr algn="just">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忆往昔：峥嵘岁月</a:t>
              </a: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4" name="矩形 3"/>
            <p:cNvSpPr>
              <a:spLocks noChangeAspect="1"/>
            </p:cNvSpPr>
            <p:nvPr/>
          </p:nvSpPr>
          <p:spPr>
            <a:xfrm>
              <a:off x="5301176" y="1923387"/>
              <a:ext cx="4018978" cy="894632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5" name="组合 4"/>
          <p:cNvGrpSpPr/>
          <p:nvPr/>
        </p:nvGrpSpPr>
        <p:grpSpPr>
          <a:xfrm>
            <a:off x="4269105" y="1762760"/>
            <a:ext cx="2289810" cy="706755"/>
            <a:chOff x="5300061" y="1817658"/>
            <a:chExt cx="4021208" cy="9052054"/>
          </a:xfrm>
        </p:grpSpPr>
        <p:sp>
          <p:nvSpPr>
            <p:cNvPr id="6" name="矩形 5"/>
            <p:cNvSpPr/>
            <p:nvPr/>
          </p:nvSpPr>
          <p:spPr>
            <a:xfrm>
              <a:off x="5300061" y="1817658"/>
              <a:ext cx="4021208" cy="9052054"/>
            </a:xfrm>
            <a:prstGeom prst="rect">
              <a:avLst/>
            </a:prstGeom>
            <a:noFill/>
          </p:spPr>
          <p:txBody>
            <a:bodyPr wrap="square" rtlCol="0">
              <a:spAutoFit/>
            </a:bodyPr>
            <a:lstStyle/>
            <a:p>
              <a:pPr algn="ct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环节二</a:t>
              </a:r>
              <a:endParaRPr lang="zh-CN" altLang="en-US" sz="2000" dirty="0">
                <a:solidFill>
                  <a:srgbClr val="5F0F05"/>
                </a:solidFill>
                <a:latin typeface="微软雅黑" panose="020B0503020204020204" charset="-122"/>
                <a:ea typeface="微软雅黑" panose="020B0503020204020204" charset="-122"/>
                <a:sym typeface="+mn-ea"/>
              </a:endParaRPr>
            </a:p>
            <a:p>
              <a:pPr algn="just">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看今朝：小康社会</a:t>
              </a: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7" name="矩形 6"/>
            <p:cNvSpPr>
              <a:spLocks noChangeAspect="1"/>
            </p:cNvSpPr>
            <p:nvPr/>
          </p:nvSpPr>
          <p:spPr>
            <a:xfrm>
              <a:off x="5301176" y="1923387"/>
              <a:ext cx="4018978" cy="894632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9" name="组合 8"/>
          <p:cNvGrpSpPr/>
          <p:nvPr/>
        </p:nvGrpSpPr>
        <p:grpSpPr>
          <a:xfrm>
            <a:off x="7973060" y="1770697"/>
            <a:ext cx="3613150" cy="706755"/>
            <a:chOff x="5029032" y="1923387"/>
            <a:chExt cx="5006995" cy="9052054"/>
          </a:xfrm>
        </p:grpSpPr>
        <p:sp>
          <p:nvSpPr>
            <p:cNvPr id="11" name="矩形 10"/>
            <p:cNvSpPr/>
            <p:nvPr/>
          </p:nvSpPr>
          <p:spPr>
            <a:xfrm>
              <a:off x="5029032" y="1923387"/>
              <a:ext cx="5006995" cy="9052054"/>
            </a:xfrm>
            <a:prstGeom prst="rect">
              <a:avLst/>
            </a:prstGeom>
            <a:noFill/>
          </p:spPr>
          <p:txBody>
            <a:bodyPr wrap="square" rtlCol="0">
              <a:spAutoFit/>
            </a:bodyPr>
            <a:lstStyle/>
            <a:p>
              <a:pP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               环节三</a:t>
              </a:r>
              <a:endParaRPr lang="zh-CN" altLang="en-US" sz="2000" dirty="0">
                <a:solidFill>
                  <a:srgbClr val="5F0F05"/>
                </a:solidFill>
                <a:latin typeface="微软雅黑" panose="020B0503020204020204" charset="-122"/>
                <a:ea typeface="微软雅黑" panose="020B0503020204020204" charset="-122"/>
                <a:sym typeface="+mn-ea"/>
              </a:endParaRPr>
            </a:p>
            <a:p>
              <a:pPr algn="just">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展未来：改革永远在路上</a:t>
              </a: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12" name="矩形 11"/>
            <p:cNvSpPr>
              <a:spLocks noChangeAspect="1"/>
            </p:cNvSpPr>
            <p:nvPr/>
          </p:nvSpPr>
          <p:spPr>
            <a:xfrm>
              <a:off x="5029032" y="1923387"/>
              <a:ext cx="4290704" cy="894632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16" name="右箭头 15"/>
          <p:cNvSpPr/>
          <p:nvPr/>
        </p:nvSpPr>
        <p:spPr>
          <a:xfrm>
            <a:off x="3154045" y="2023110"/>
            <a:ext cx="965200" cy="20193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7" name="右箭头 16"/>
          <p:cNvSpPr/>
          <p:nvPr/>
        </p:nvSpPr>
        <p:spPr>
          <a:xfrm>
            <a:off x="6807200" y="2027555"/>
            <a:ext cx="965200" cy="20193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9" name="下箭头 18"/>
          <p:cNvSpPr/>
          <p:nvPr/>
        </p:nvSpPr>
        <p:spPr>
          <a:xfrm>
            <a:off x="1642110" y="4808855"/>
            <a:ext cx="215900" cy="2882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下箭头 19"/>
          <p:cNvSpPr/>
          <p:nvPr/>
        </p:nvSpPr>
        <p:spPr>
          <a:xfrm>
            <a:off x="5521960" y="4808855"/>
            <a:ext cx="215900" cy="2882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下箭头 20"/>
          <p:cNvSpPr/>
          <p:nvPr/>
        </p:nvSpPr>
        <p:spPr>
          <a:xfrm>
            <a:off x="9669780" y="4808855"/>
            <a:ext cx="215900" cy="2882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978128" y="5203507"/>
            <a:ext cx="3341370" cy="706755"/>
          </a:xfrm>
          <a:prstGeom prst="rect">
            <a:avLst/>
          </a:prstGeom>
          <a:noFill/>
          <a:ln>
            <a:solidFill>
              <a:schemeClr val="tx1"/>
            </a:solidFill>
            <a:prstDash val="lgDashDot"/>
          </a:ln>
        </p:spPr>
        <p:txBody>
          <a:bodyPr wrap="square" rtlCol="0">
            <a:spAutoFit/>
          </a:bodyPr>
          <a:lstStyle/>
          <a:p>
            <a:pPr algn="ct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 </a:t>
            </a:r>
            <a:endParaRPr lang="zh-CN" altLang="en-US" sz="2000" dirty="0">
              <a:solidFill>
                <a:srgbClr val="5F0F05"/>
              </a:solidFill>
              <a:latin typeface="微软雅黑" panose="020B0503020204020204" charset="-122"/>
              <a:ea typeface="微软雅黑" panose="020B0503020204020204" charset="-122"/>
              <a:sym typeface="+mn-ea"/>
            </a:endParaRPr>
          </a:p>
          <a:p>
            <a:pPr algn="just">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改革开放</a:t>
            </a:r>
            <a:r>
              <a:rPr lang="en-US" altLang="zh-CN" sz="2000" dirty="0">
                <a:solidFill>
                  <a:srgbClr val="5F0F05"/>
                </a:solidFill>
                <a:latin typeface="微软雅黑" panose="020B0503020204020204" charset="-122"/>
                <a:ea typeface="微软雅黑" panose="020B0503020204020204" charset="-122"/>
                <a:sym typeface="+mn-ea"/>
              </a:rPr>
              <a:t>40</a:t>
            </a:r>
            <a:r>
              <a:rPr lang="zh-CN" altLang="en-US" sz="2000" dirty="0">
                <a:solidFill>
                  <a:srgbClr val="5F0F05"/>
                </a:solidFill>
                <a:latin typeface="微软雅黑" panose="020B0503020204020204" charset="-122"/>
                <a:ea typeface="微软雅黑" panose="020B0503020204020204" charset="-122"/>
                <a:sym typeface="+mn-ea"/>
              </a:rPr>
              <a:t>多年的中国成就</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35" name="矩形 34"/>
          <p:cNvSpPr/>
          <p:nvPr/>
        </p:nvSpPr>
        <p:spPr>
          <a:xfrm>
            <a:off x="431018" y="5203507"/>
            <a:ext cx="2807335" cy="706755"/>
          </a:xfrm>
          <a:prstGeom prst="rect">
            <a:avLst/>
          </a:prstGeom>
          <a:noFill/>
          <a:ln>
            <a:solidFill>
              <a:schemeClr val="tx1"/>
            </a:solidFill>
            <a:prstDash val="lgDashDot"/>
          </a:ln>
        </p:spPr>
        <p:txBody>
          <a:bodyPr wrap="square" rtlCol="0">
            <a:spAutoFit/>
          </a:bodyPr>
          <a:lstStyle/>
          <a:p>
            <a:pPr algn="ct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 </a:t>
            </a:r>
            <a:endParaRPr lang="zh-CN" altLang="en-US" sz="2000" dirty="0">
              <a:solidFill>
                <a:srgbClr val="5F0F05"/>
              </a:solidFill>
              <a:latin typeface="微软雅黑" panose="020B0503020204020204" charset="-122"/>
              <a:ea typeface="微软雅黑" panose="020B0503020204020204" charset="-122"/>
              <a:sym typeface="+mn-ea"/>
            </a:endParaRPr>
          </a:p>
          <a:p>
            <a:pPr algn="just">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改革开放的开启、推广</a:t>
            </a: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37" name="矩形 36"/>
          <p:cNvSpPr/>
          <p:nvPr/>
        </p:nvSpPr>
        <p:spPr>
          <a:xfrm>
            <a:off x="8023078" y="5203507"/>
            <a:ext cx="3556635" cy="706755"/>
          </a:xfrm>
          <a:prstGeom prst="rect">
            <a:avLst/>
          </a:prstGeom>
          <a:noFill/>
          <a:ln>
            <a:solidFill>
              <a:schemeClr val="tx1"/>
            </a:solidFill>
            <a:prstDash val="lgDashDot"/>
          </a:ln>
        </p:spPr>
        <p:txBody>
          <a:bodyPr wrap="square" rtlCol="0">
            <a:spAutoFit/>
          </a:bodyPr>
          <a:lstStyle/>
          <a:p>
            <a:pPr algn="ct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 </a:t>
            </a:r>
            <a:endParaRPr lang="zh-CN" altLang="en-US" sz="2000" dirty="0">
              <a:solidFill>
                <a:srgbClr val="5F0F05"/>
              </a:solidFill>
              <a:latin typeface="微软雅黑" panose="020B0503020204020204" charset="-122"/>
              <a:ea typeface="微软雅黑" panose="020B0503020204020204" charset="-122"/>
              <a:sym typeface="+mn-ea"/>
            </a:endParaRPr>
          </a:p>
          <a:p>
            <a:pPr algn="just">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改革只有进行时，没有完成时</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38" name="下箭头 37"/>
          <p:cNvSpPr/>
          <p:nvPr/>
        </p:nvSpPr>
        <p:spPr>
          <a:xfrm>
            <a:off x="1642110" y="2863850"/>
            <a:ext cx="215900" cy="28829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39" name="下箭头 38"/>
          <p:cNvSpPr/>
          <p:nvPr/>
        </p:nvSpPr>
        <p:spPr>
          <a:xfrm>
            <a:off x="5521960" y="2863850"/>
            <a:ext cx="215900" cy="28829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40" name="下箭头 39"/>
          <p:cNvSpPr/>
          <p:nvPr/>
        </p:nvSpPr>
        <p:spPr>
          <a:xfrm>
            <a:off x="9549765" y="2863850"/>
            <a:ext cx="215900" cy="28829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nvGrpSpPr>
          <p:cNvPr id="41" name="组合 40"/>
          <p:cNvGrpSpPr/>
          <p:nvPr/>
        </p:nvGrpSpPr>
        <p:grpSpPr>
          <a:xfrm>
            <a:off x="173990" y="3466465"/>
            <a:ext cx="3296920" cy="1014730"/>
            <a:chOff x="4842852" y="1817658"/>
            <a:chExt cx="5412907" cy="12996570"/>
          </a:xfrm>
        </p:grpSpPr>
        <p:sp>
          <p:nvSpPr>
            <p:cNvPr id="42" name="矩形 41"/>
            <p:cNvSpPr/>
            <p:nvPr/>
          </p:nvSpPr>
          <p:spPr>
            <a:xfrm>
              <a:off x="4842852" y="1817658"/>
              <a:ext cx="5412907" cy="12996570"/>
            </a:xfrm>
            <a:prstGeom prst="rect">
              <a:avLst/>
            </a:prstGeom>
            <a:noFill/>
          </p:spPr>
          <p:txBody>
            <a:bodyPr wrap="square" rtlCol="0">
              <a:spAutoFit/>
            </a:bodyPr>
            <a:lstStyle/>
            <a:p>
              <a:pPr algn="ctr">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表演情景剧：</a:t>
              </a:r>
              <a:endParaRPr lang="zh-CN" altLang="zh-CN" sz="2000" dirty="0">
                <a:solidFill>
                  <a:srgbClr val="5F0F05"/>
                </a:solidFill>
                <a:latin typeface="微软雅黑" panose="020B0503020204020204" charset="-122"/>
                <a:ea typeface="微软雅黑" panose="020B0503020204020204" charset="-122"/>
                <a:sym typeface="+mn-ea"/>
              </a:endParaRPr>
            </a:p>
            <a:p>
              <a:pPr algn="ctr">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小岗村村民</a:t>
              </a:r>
              <a:r>
                <a:rPr lang="en-US" altLang="zh-CN" sz="2000" dirty="0">
                  <a:solidFill>
                    <a:srgbClr val="5F0F05"/>
                  </a:solidFill>
                  <a:latin typeface="微软雅黑" panose="020B0503020204020204" charset="-122"/>
                  <a:ea typeface="微软雅黑" panose="020B0503020204020204" charset="-122"/>
                  <a:sym typeface="+mn-ea"/>
                </a:rPr>
                <a:t>18</a:t>
              </a:r>
              <a:r>
                <a:rPr lang="zh-CN" altLang="en-US" sz="2000" dirty="0">
                  <a:solidFill>
                    <a:srgbClr val="5F0F05"/>
                  </a:solidFill>
                  <a:latin typeface="微软雅黑" panose="020B0503020204020204" charset="-122"/>
                  <a:ea typeface="微软雅黑" panose="020B0503020204020204" charset="-122"/>
                  <a:sym typeface="+mn-ea"/>
                </a:rPr>
                <a:t>枚红手印</a:t>
              </a:r>
              <a:endParaRPr lang="zh-CN" altLang="zh-CN" sz="2000" dirty="0">
                <a:solidFill>
                  <a:srgbClr val="5F0F05"/>
                </a:solidFill>
                <a:latin typeface="微软雅黑" panose="020B0503020204020204" charset="-122"/>
                <a:ea typeface="微软雅黑" panose="020B0503020204020204" charset="-122"/>
                <a:sym typeface="+mn-ea"/>
              </a:endParaRPr>
            </a:p>
            <a:p>
              <a:pPr algn="ctr">
                <a:buFont typeface="Wingdings" panose="05000000000000000000" pitchFamily="2" charset="2"/>
              </a:pP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43" name="矩形 42"/>
            <p:cNvSpPr>
              <a:spLocks noChangeAspect="1"/>
            </p:cNvSpPr>
            <p:nvPr/>
          </p:nvSpPr>
          <p:spPr>
            <a:xfrm>
              <a:off x="5360199" y="1817658"/>
              <a:ext cx="4375329" cy="12817644"/>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44" name="组合 43"/>
          <p:cNvGrpSpPr/>
          <p:nvPr/>
        </p:nvGrpSpPr>
        <p:grpSpPr>
          <a:xfrm>
            <a:off x="4117975" y="3467100"/>
            <a:ext cx="3117850" cy="1014730"/>
            <a:chOff x="5300061" y="1817658"/>
            <a:chExt cx="5475355" cy="18643195"/>
          </a:xfrm>
        </p:grpSpPr>
        <p:sp>
          <p:nvSpPr>
            <p:cNvPr id="45" name="矩形 44"/>
            <p:cNvSpPr/>
            <p:nvPr/>
          </p:nvSpPr>
          <p:spPr>
            <a:xfrm>
              <a:off x="5300061" y="1817658"/>
              <a:ext cx="5475355" cy="18643195"/>
            </a:xfrm>
            <a:prstGeom prst="rect">
              <a:avLst/>
            </a:prstGeom>
            <a:noFill/>
          </p:spPr>
          <p:txBody>
            <a:bodyPr wrap="square" rtlCol="0">
              <a:spAutoFit/>
            </a:bodyPr>
            <a:lstStyle/>
            <a:p>
              <a:pPr algn="ctr">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成就展讲解员：</a:t>
              </a:r>
              <a:endParaRPr lang="zh-CN" altLang="zh-CN" sz="2000" dirty="0">
                <a:solidFill>
                  <a:srgbClr val="5F0F05"/>
                </a:solidFill>
                <a:latin typeface="微软雅黑" panose="020B0503020204020204" charset="-122"/>
                <a:ea typeface="微软雅黑" panose="020B0503020204020204" charset="-122"/>
                <a:sym typeface="+mn-ea"/>
              </a:endParaRPr>
            </a:p>
            <a:p>
              <a:pPr algn="ctr">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改革开放</a:t>
              </a:r>
              <a:r>
                <a:rPr lang="en-US" altLang="zh-CN" sz="2000" dirty="0">
                  <a:solidFill>
                    <a:srgbClr val="5F0F05"/>
                  </a:solidFill>
                  <a:latin typeface="微软雅黑" panose="020B0503020204020204" charset="-122"/>
                  <a:ea typeface="微软雅黑" panose="020B0503020204020204" charset="-122"/>
                  <a:sym typeface="+mn-ea"/>
                </a:rPr>
                <a:t>40</a:t>
              </a:r>
              <a:r>
                <a:rPr lang="zh-CN" altLang="en-US" sz="2000" dirty="0">
                  <a:solidFill>
                    <a:srgbClr val="5F0F05"/>
                  </a:solidFill>
                  <a:latin typeface="微软雅黑" panose="020B0503020204020204" charset="-122"/>
                  <a:ea typeface="微软雅黑" panose="020B0503020204020204" charset="-122"/>
                  <a:sym typeface="+mn-ea"/>
                </a:rPr>
                <a:t>多年成就展</a:t>
              </a:r>
              <a:endParaRPr lang="zh-CN" altLang="zh-CN" sz="2000" dirty="0">
                <a:solidFill>
                  <a:srgbClr val="5F0F05"/>
                </a:solidFill>
                <a:latin typeface="微软雅黑" panose="020B0503020204020204" charset="-122"/>
                <a:ea typeface="微软雅黑" panose="020B0503020204020204" charset="-122"/>
                <a:sym typeface="+mn-ea"/>
              </a:endParaRPr>
            </a:p>
            <a:p>
              <a:pPr algn="ctr">
                <a:buFont typeface="Wingdings" panose="05000000000000000000" pitchFamily="2" charset="2"/>
              </a:pP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46" name="矩形 45"/>
            <p:cNvSpPr>
              <a:spLocks noChangeAspect="1"/>
            </p:cNvSpPr>
            <p:nvPr/>
          </p:nvSpPr>
          <p:spPr>
            <a:xfrm>
              <a:off x="5566580" y="1817658"/>
              <a:ext cx="5010340" cy="18386530"/>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47" name="组合 46"/>
          <p:cNvGrpSpPr/>
          <p:nvPr/>
        </p:nvGrpSpPr>
        <p:grpSpPr>
          <a:xfrm>
            <a:off x="7938770" y="3467100"/>
            <a:ext cx="3675924" cy="1631216"/>
            <a:chOff x="4741830" y="1817658"/>
            <a:chExt cx="6878865" cy="25265043"/>
          </a:xfrm>
        </p:grpSpPr>
        <p:sp>
          <p:nvSpPr>
            <p:cNvPr id="48" name="矩形 47"/>
            <p:cNvSpPr/>
            <p:nvPr/>
          </p:nvSpPr>
          <p:spPr>
            <a:xfrm>
              <a:off x="5126894" y="1817658"/>
              <a:ext cx="6493801" cy="25265043"/>
            </a:xfrm>
            <a:prstGeom prst="rect">
              <a:avLst/>
            </a:prstGeom>
            <a:noFill/>
          </p:spPr>
          <p:txBody>
            <a:bodyPr wrap="square" rtlCol="0">
              <a:spAutoFit/>
            </a:bodyPr>
            <a:lstStyle/>
            <a:p>
              <a:pPr>
                <a:buFont typeface="Wingdings" panose="05000000000000000000" pitchFamily="2" charset="2"/>
              </a:pPr>
              <a:r>
                <a:rPr lang="en-US" altLang="zh-CN" sz="2000" dirty="0">
                  <a:solidFill>
                    <a:srgbClr val="5F0F05"/>
                  </a:solidFill>
                  <a:latin typeface="微软雅黑" panose="020B0503020204020204" charset="-122"/>
                  <a:ea typeface="微软雅黑" panose="020B0503020204020204" charset="-122"/>
                  <a:sym typeface="+mn-ea"/>
                </a:rPr>
                <a:t>     </a:t>
              </a:r>
              <a:r>
                <a:rPr lang="zh-CN" altLang="zh-CN" sz="2000" dirty="0">
                  <a:solidFill>
                    <a:srgbClr val="5F0F05"/>
                  </a:solidFill>
                  <a:latin typeface="微软雅黑" panose="020B0503020204020204" charset="-122"/>
                  <a:ea typeface="微软雅黑" panose="020B0503020204020204" charset="-122"/>
                  <a:sym typeface="+mn-ea"/>
                </a:rPr>
                <a:t>为政府建言献策：</a:t>
              </a:r>
              <a:endParaRPr lang="zh-CN" altLang="zh-CN" sz="2000" dirty="0">
                <a:solidFill>
                  <a:srgbClr val="5F0F05"/>
                </a:solidFill>
                <a:latin typeface="微软雅黑" panose="020B0503020204020204" charset="-122"/>
                <a:ea typeface="微软雅黑" panose="020B0503020204020204" charset="-122"/>
                <a:sym typeface="+mn-ea"/>
              </a:endParaRPr>
            </a:p>
            <a:p>
              <a:pPr>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社区治理、垃圾分类、政务一站式服务等身边事</a:t>
              </a:r>
              <a:endParaRPr lang="zh-CN" altLang="zh-CN" sz="2000" dirty="0">
                <a:solidFill>
                  <a:srgbClr val="5F0F05"/>
                </a:solidFill>
                <a:latin typeface="微软雅黑" panose="020B0503020204020204" charset="-122"/>
                <a:ea typeface="微软雅黑" panose="020B0503020204020204" charset="-122"/>
                <a:sym typeface="+mn-ea"/>
              </a:endParaRPr>
            </a:p>
            <a:p>
              <a:pPr>
                <a:buFont typeface="Wingdings" panose="05000000000000000000" pitchFamily="2" charset="2"/>
              </a:pPr>
              <a:endParaRPr lang="zh-CN" altLang="zh-CN" sz="2000" dirty="0">
                <a:solidFill>
                  <a:srgbClr val="5F0F05"/>
                </a:solidFill>
                <a:latin typeface="微软雅黑" panose="020B0503020204020204" charset="-122"/>
                <a:ea typeface="微软雅黑" panose="020B0503020204020204" charset="-122"/>
                <a:sym typeface="+mn-ea"/>
              </a:endParaRPr>
            </a:p>
            <a:p>
              <a:pPr>
                <a:buFont typeface="Wingdings" panose="05000000000000000000" pitchFamily="2" charset="2"/>
              </a:pP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49" name="矩形 48"/>
            <p:cNvSpPr>
              <a:spLocks noChangeAspect="1"/>
            </p:cNvSpPr>
            <p:nvPr/>
          </p:nvSpPr>
          <p:spPr>
            <a:xfrm>
              <a:off x="4741830" y="1817658"/>
              <a:ext cx="6453654" cy="1549040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组合 35"/>
          <p:cNvGrpSpPr/>
          <p:nvPr/>
        </p:nvGrpSpPr>
        <p:grpSpPr>
          <a:xfrm>
            <a:off x="2024697" y="436023"/>
            <a:ext cx="8143240" cy="808907"/>
            <a:chOff x="5158071" y="1707654"/>
            <a:chExt cx="3438572" cy="3108049"/>
          </a:xfrm>
        </p:grpSpPr>
        <p:sp>
          <p:nvSpPr>
            <p:cNvPr id="8" name="矩形 7"/>
            <p:cNvSpPr/>
            <p:nvPr/>
          </p:nvSpPr>
          <p:spPr>
            <a:xfrm>
              <a:off x="5300061" y="1817658"/>
              <a:ext cx="3154592" cy="2242221"/>
            </a:xfrm>
            <a:prstGeom prst="rect">
              <a:avLst/>
            </a:prstGeom>
            <a:noFill/>
            <a:ln>
              <a:noFill/>
            </a:ln>
          </p:spPr>
          <p:txBody>
            <a:bodyPr wrap="square" rtlCol="0">
              <a:spAutoFit/>
            </a:bodyPr>
            <a:lstStyle/>
            <a:p>
              <a:pPr algn="ctr">
                <a:buFont typeface="Wingdings" panose="05000000000000000000" pitchFamily="2" charset="2"/>
              </a:pPr>
              <a:r>
                <a:rPr lang="zh-CN" altLang="en-US" sz="3200" dirty="0">
                  <a:latin typeface="+mj-ea"/>
                  <a:ea typeface="+mj-ea"/>
                  <a:sym typeface="+mn-ea"/>
                </a:rPr>
                <a:t>第二课时《中国之制与中国之治》 </a:t>
              </a:r>
              <a:endParaRPr lang="zh-CN" altLang="en-US" sz="3200" dirty="0">
                <a:latin typeface="+mj-ea"/>
                <a:ea typeface="+mj-ea"/>
                <a:sym typeface="+mn-ea"/>
              </a:endParaRPr>
            </a:p>
          </p:txBody>
        </p:sp>
        <p:sp>
          <p:nvSpPr>
            <p:cNvPr id="34" name="矩形 33"/>
            <p:cNvSpPr>
              <a:spLocks noChangeAspect="1"/>
            </p:cNvSpPr>
            <p:nvPr/>
          </p:nvSpPr>
          <p:spPr>
            <a:xfrm>
              <a:off x="5158071" y="1707654"/>
              <a:ext cx="3438572" cy="31080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22" name="圆角矩形 21"/>
          <p:cNvSpPr/>
          <p:nvPr/>
        </p:nvSpPr>
        <p:spPr>
          <a:xfrm>
            <a:off x="501043" y="1791222"/>
            <a:ext cx="11323527" cy="3539194"/>
          </a:xfrm>
          <a:prstGeom prst="roundRect">
            <a:avLst/>
          </a:prstGeom>
        </p:spPr>
        <p:style>
          <a:lnRef idx="2">
            <a:srgbClr val="DED536"/>
          </a:lnRef>
          <a:fillRef idx="1">
            <a:srgbClr val="FFFFFF"/>
          </a:fillRef>
          <a:effectRef idx="0">
            <a:srgbClr val="DED536"/>
          </a:effectRef>
          <a:fontRef idx="minor">
            <a:srgbClr val="000000"/>
          </a:fontRef>
        </p:style>
        <p:txBody>
          <a:bodyPr anchor="ctr"/>
          <a:lstStyle/>
          <a:p>
            <a:pPr marL="0" marR="0" lvl="0" indent="0" algn="ctr" defTabSz="914400" rtl="0" eaLnBrk="1" fontAlgn="auto" latinLnBrk="0" hangingPunct="0">
              <a:spcBef>
                <a:spcPts val="0"/>
              </a:spcBef>
              <a:spcAft>
                <a:spcPts val="0"/>
              </a:spcAft>
              <a:buClrTx/>
              <a:buSzTx/>
              <a:buFontTx/>
              <a:buNone/>
              <a:defRPr/>
            </a:pPr>
            <a:r>
              <a:rPr kumimoji="0" lang="zh-CN" altLang="en-US" sz="2800" b="0" i="0" u="none" strike="noStrike" kern="0" cap="none" spc="0" normalizeH="0" baseline="0" noProof="1">
                <a:ln>
                  <a:noFill/>
                </a:ln>
                <a:solidFill>
                  <a:srgbClr val="000000"/>
                </a:solidFill>
                <a:effectLst/>
                <a:uLnTx/>
                <a:uFillTx/>
                <a:latin typeface="+mj-ea"/>
                <a:ea typeface="+mj-ea"/>
                <a:cs typeface="+mn-ea"/>
                <a:sym typeface="Calibri" panose="020F0502020204030204" charset="0"/>
              </a:rPr>
              <a:t>中国特色社会主义制度与国家治理体系</a:t>
            </a:r>
            <a:endParaRPr kumimoji="0" lang="en-US" altLang="zh-CN" sz="2800" b="0" i="0" u="none" strike="noStrike" kern="0" cap="none" spc="0" normalizeH="0" baseline="0" noProof="1">
              <a:ln>
                <a:noFill/>
              </a:ln>
              <a:solidFill>
                <a:srgbClr val="000000"/>
              </a:solidFill>
              <a:effectLst/>
              <a:uLnTx/>
              <a:uFillTx/>
              <a:latin typeface="+mj-ea"/>
              <a:ea typeface="+mj-ea"/>
              <a:cs typeface="+mn-ea"/>
              <a:sym typeface="Calibri" panose="020F0502020204030204" charset="0"/>
            </a:endParaRPr>
          </a:p>
          <a:p>
            <a:pPr marL="0" marR="0" lvl="0" indent="0" algn="ctr" defTabSz="914400" rtl="0" eaLnBrk="1" fontAlgn="auto" latinLnBrk="0" hangingPunct="0">
              <a:spcBef>
                <a:spcPts val="0"/>
              </a:spcBef>
              <a:spcAft>
                <a:spcPts val="0"/>
              </a:spcAft>
              <a:buClrTx/>
              <a:buSzTx/>
              <a:buFontTx/>
              <a:buNone/>
              <a:defRPr/>
            </a:pPr>
            <a:endParaRPr kumimoji="0" lang="zh-CN" altLang="en-US" sz="2800" b="0" i="0" u="none" strike="noStrike" kern="0" cap="none" spc="0" normalizeH="0" baseline="0" noProof="1">
              <a:ln>
                <a:noFill/>
              </a:ln>
              <a:solidFill>
                <a:srgbClr val="000000"/>
              </a:solidFill>
              <a:effectLst/>
              <a:uLnTx/>
              <a:uFillTx/>
              <a:latin typeface="+mj-ea"/>
              <a:ea typeface="+mj-ea"/>
              <a:cs typeface="+mn-ea"/>
              <a:sym typeface="Calibri" panose="020F0502020204030204" charset="0"/>
            </a:endParaRPr>
          </a:p>
          <a:p>
            <a:pPr marL="457200" marR="0" lvl="0" indent="-457200" algn="l" defTabSz="914400" rtl="0" eaLnBrk="1" fontAlgn="auto" latinLnBrk="0" hangingPunct="0">
              <a:spcBef>
                <a:spcPts val="0"/>
              </a:spcBef>
              <a:spcAft>
                <a:spcPts val="0"/>
              </a:spcAft>
              <a:buClrTx/>
              <a:buSzTx/>
              <a:buFont typeface="Wingdings" panose="05000000000000000000" pitchFamily="2" charset="2"/>
              <a:buChar char="u"/>
              <a:defRPr/>
            </a:pPr>
            <a:r>
              <a:rPr lang="zh-CN" altLang="en-US" sz="2800" kern="0" dirty="0">
                <a:ln>
                  <a:noFill/>
                </a:ln>
                <a:solidFill>
                  <a:srgbClr val="FF0000"/>
                </a:solidFill>
                <a:effectLst/>
                <a:uLnTx/>
                <a:uFillTx/>
                <a:latin typeface="+mj-ea"/>
                <a:ea typeface="+mj-ea"/>
                <a:cs typeface="+mn-ea"/>
                <a:sym typeface="Calibri" panose="020F0502020204030204" charset="0"/>
              </a:rPr>
              <a:t>全面深化改革的总目标</a:t>
            </a:r>
            <a:r>
              <a:rPr lang="en-US" altLang="zh-CN" sz="2800" kern="0" dirty="0">
                <a:ln>
                  <a:noFill/>
                </a:ln>
                <a:effectLst/>
                <a:uLnTx/>
                <a:uFillTx/>
                <a:latin typeface="+mj-ea"/>
                <a:ea typeface="+mj-ea"/>
                <a:cs typeface="+mn-ea"/>
                <a:sym typeface="Calibri" panose="020F0502020204030204" charset="0"/>
              </a:rPr>
              <a:t>→</a:t>
            </a:r>
            <a:r>
              <a:rPr lang="zh-CN" altLang="en-US" sz="2800" kern="0" dirty="0">
                <a:ln>
                  <a:noFill/>
                </a:ln>
                <a:effectLst/>
                <a:uLnTx/>
                <a:uFillTx/>
                <a:latin typeface="+mj-ea"/>
                <a:ea typeface="+mj-ea"/>
                <a:cs typeface="+mn-ea"/>
                <a:sym typeface="Calibri" panose="020F0502020204030204" charset="0"/>
              </a:rPr>
              <a:t>完善和发展中国特色社会主义制度，推进国家治理体系和治理能力现代化</a:t>
            </a:r>
            <a:endParaRPr kumimoji="0" lang="zh-CN" altLang="en-US" sz="2800" b="0" i="0" u="none" strike="noStrike" kern="0" cap="none" spc="0" normalizeH="0" baseline="0" noProof="1">
              <a:ln>
                <a:noFill/>
              </a:ln>
              <a:solidFill>
                <a:srgbClr val="000000"/>
              </a:solidFill>
              <a:effectLst/>
              <a:uLnTx/>
              <a:uFillTx/>
              <a:latin typeface="+mj-ea"/>
              <a:ea typeface="+mj-ea"/>
              <a:cs typeface="+mn-ea"/>
              <a:sym typeface="Calibri" panose="020F0502020204030204" charset="0"/>
            </a:endParaRPr>
          </a:p>
          <a:p>
            <a:pPr marL="457200" marR="0" lvl="0" indent="-457200" algn="l" defTabSz="914400" rtl="0" eaLnBrk="1" fontAlgn="auto" latinLnBrk="0" hangingPunct="0">
              <a:spcBef>
                <a:spcPts val="0"/>
              </a:spcBef>
              <a:spcAft>
                <a:spcPts val="0"/>
              </a:spcAft>
              <a:buClrTx/>
              <a:buSzTx/>
              <a:buFont typeface="Wingdings" panose="05000000000000000000" pitchFamily="2" charset="2"/>
              <a:buChar char="u"/>
              <a:defRPr/>
            </a:pPr>
            <a:r>
              <a:rPr kumimoji="0" lang="zh-CN" altLang="en-US" sz="2800" b="0" i="0" u="none" strike="noStrike" kern="0" cap="none" spc="0" normalizeH="0" baseline="0" noProof="1">
                <a:ln>
                  <a:noFill/>
                </a:ln>
                <a:solidFill>
                  <a:srgbClr val="FF0000"/>
                </a:solidFill>
                <a:effectLst/>
                <a:uLnTx/>
                <a:uFillTx/>
                <a:latin typeface="+mj-ea"/>
                <a:ea typeface="+mj-ea"/>
                <a:cs typeface="+mn-ea"/>
                <a:sym typeface="Calibri" panose="020F0502020204030204" charset="0"/>
              </a:rPr>
              <a:t>科学理论</a:t>
            </a:r>
            <a:r>
              <a:rPr kumimoji="0" lang="en-US" altLang="zh-CN" sz="2800" b="0" i="0" u="none" strike="noStrike" kern="0" cap="none" spc="0" normalizeH="0" baseline="0" noProof="1">
                <a:ln>
                  <a:noFill/>
                </a:ln>
                <a:solidFill>
                  <a:srgbClr val="000000"/>
                </a:solidFill>
                <a:effectLst/>
                <a:uLnTx/>
                <a:uFillTx/>
                <a:latin typeface="+mj-ea"/>
                <a:ea typeface="+mj-ea"/>
                <a:cs typeface="+mn-ea"/>
                <a:sym typeface="Calibri" panose="020F0502020204030204" charset="0"/>
              </a:rPr>
              <a:t>→</a:t>
            </a:r>
            <a:r>
              <a:rPr kumimoji="0" lang="zh-CN" altLang="en-US" sz="2800" b="0" i="0" u="none" strike="noStrike" kern="0" cap="none" spc="0" normalizeH="0" baseline="0" noProof="1">
                <a:ln>
                  <a:noFill/>
                </a:ln>
                <a:solidFill>
                  <a:srgbClr val="000000"/>
                </a:solidFill>
                <a:effectLst/>
                <a:uLnTx/>
                <a:uFillTx/>
                <a:latin typeface="+mj-ea"/>
                <a:ea typeface="+mj-ea"/>
                <a:cs typeface="+mn-ea"/>
                <a:sym typeface="Calibri" panose="020F0502020204030204" charset="0"/>
              </a:rPr>
              <a:t>中国特色社会主义制度体系</a:t>
            </a:r>
            <a:endParaRPr kumimoji="0" lang="zh-CN" altLang="en-US" sz="2800" b="0" i="0" u="none" strike="noStrike" kern="0" cap="none" spc="0" normalizeH="0" baseline="0" noProof="1">
              <a:ln>
                <a:noFill/>
              </a:ln>
              <a:solidFill>
                <a:srgbClr val="000000"/>
              </a:solidFill>
              <a:effectLst/>
              <a:uLnTx/>
              <a:uFillTx/>
              <a:latin typeface="+mj-ea"/>
              <a:ea typeface="+mj-ea"/>
              <a:cs typeface="+mn-ea"/>
              <a:sym typeface="Calibri" panose="020F0502020204030204" charset="0"/>
            </a:endParaRPr>
          </a:p>
          <a:p>
            <a:pPr marL="457200" marR="0" lvl="0" indent="-457200" algn="l" defTabSz="914400" rtl="0" eaLnBrk="1" fontAlgn="auto" latinLnBrk="0" hangingPunct="0">
              <a:spcBef>
                <a:spcPts val="0"/>
              </a:spcBef>
              <a:spcAft>
                <a:spcPts val="0"/>
              </a:spcAft>
              <a:buClrTx/>
              <a:buSzTx/>
              <a:buFont typeface="Wingdings" panose="05000000000000000000" pitchFamily="2" charset="2"/>
              <a:buChar char="u"/>
              <a:defRPr/>
            </a:pPr>
            <a:r>
              <a:rPr lang="zh-CN" altLang="en-US" sz="2800" kern="0" dirty="0">
                <a:ln>
                  <a:noFill/>
                </a:ln>
                <a:solidFill>
                  <a:srgbClr val="FF0000"/>
                </a:solidFill>
                <a:effectLst/>
                <a:uLnTx/>
                <a:uFillTx/>
                <a:latin typeface="+mj-ea"/>
                <a:ea typeface="+mj-ea"/>
                <a:cs typeface="+mn-ea"/>
                <a:sym typeface="Calibri" panose="020F0502020204030204" charset="0"/>
              </a:rPr>
              <a:t>实践论证</a:t>
            </a:r>
            <a:r>
              <a:rPr lang="en-US" altLang="zh-CN" sz="2800" kern="0" dirty="0">
                <a:ln>
                  <a:noFill/>
                </a:ln>
                <a:effectLst/>
                <a:uLnTx/>
                <a:uFillTx/>
                <a:latin typeface="+mj-ea"/>
                <a:ea typeface="+mj-ea"/>
                <a:cs typeface="+mn-ea"/>
                <a:sym typeface="Calibri" panose="020F0502020204030204" charset="0"/>
              </a:rPr>
              <a:t>→</a:t>
            </a:r>
            <a:r>
              <a:rPr lang="zh-CN" altLang="en-US" sz="2800" kern="0" dirty="0">
                <a:ln>
                  <a:noFill/>
                </a:ln>
                <a:effectLst/>
                <a:uLnTx/>
                <a:uFillTx/>
                <a:latin typeface="+mj-ea"/>
                <a:ea typeface="+mj-ea"/>
                <a:cs typeface="+mn-ea"/>
                <a:sym typeface="Calibri" panose="020F0502020204030204" charset="0"/>
              </a:rPr>
              <a:t>从治理效能看制度优势，中国特色社会主义制度和国家治理体系创造了世所罕见的两大奇迹：经济快速发展的奇迹，社会长期稳定的奇迹</a:t>
            </a:r>
            <a:endParaRPr kumimoji="0" lang="zh-CN" altLang="en-US" sz="2800" b="0" i="0" u="none" strike="noStrike" kern="0" cap="none" spc="0" normalizeH="0" baseline="0" noProof="1">
              <a:ln>
                <a:noFill/>
              </a:ln>
              <a:solidFill>
                <a:srgbClr val="000000"/>
              </a:solidFill>
              <a:effectLst/>
              <a:uLnTx/>
              <a:uFillTx/>
              <a:latin typeface="+mj-ea"/>
              <a:ea typeface="+mj-ea"/>
              <a:cs typeface="+mn-ea"/>
              <a:sym typeface="Calibri" panose="020F05020202040302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742440" y="520065"/>
            <a:ext cx="8143240" cy="808907"/>
            <a:chOff x="5158071" y="1707654"/>
            <a:chExt cx="3438572" cy="3108049"/>
          </a:xfrm>
        </p:grpSpPr>
        <p:sp>
          <p:nvSpPr>
            <p:cNvPr id="8" name="矩形 7"/>
            <p:cNvSpPr/>
            <p:nvPr/>
          </p:nvSpPr>
          <p:spPr>
            <a:xfrm>
              <a:off x="5300061" y="1817658"/>
              <a:ext cx="3154592" cy="2242221"/>
            </a:xfrm>
            <a:prstGeom prst="rect">
              <a:avLst/>
            </a:prstGeom>
            <a:noFill/>
          </p:spPr>
          <p:txBody>
            <a:bodyPr wrap="square" rtlCol="0">
              <a:spAutoFit/>
            </a:bodyPr>
            <a:lstStyle/>
            <a:p>
              <a:pPr algn="just">
                <a:buFont typeface="Wingdings" panose="05000000000000000000" pitchFamily="2" charset="2"/>
              </a:pPr>
              <a:r>
                <a:rPr lang="en-US" altLang="zh-CN" sz="3200" dirty="0">
                  <a:latin typeface="微软雅黑" panose="020B0503020204020204" charset="-122"/>
                  <a:ea typeface="微软雅黑" panose="020B0503020204020204" charset="-122"/>
                  <a:sym typeface="+mn-ea"/>
                </a:rPr>
                <a:t>    </a:t>
              </a:r>
              <a:r>
                <a:rPr lang="zh-CN" altLang="en-US" sz="3200" dirty="0">
                  <a:latin typeface="微软雅黑" panose="020B0503020204020204" charset="-122"/>
                  <a:ea typeface="微软雅黑" panose="020B0503020204020204" charset="-122"/>
                  <a:sym typeface="+mn-ea"/>
                </a:rPr>
                <a:t>《</a:t>
              </a:r>
              <a:r>
                <a:rPr lang="zh-CN" altLang="en-US" sz="3200" kern="0" dirty="0">
                  <a:ln>
                    <a:noFill/>
                  </a:ln>
                  <a:effectLst/>
                  <a:uLnTx/>
                  <a:uFillTx/>
                  <a:sym typeface="+mn-ea"/>
                </a:rPr>
                <a:t>中国之制与中国之治</a:t>
              </a:r>
              <a:r>
                <a:rPr lang="zh-CN" altLang="en-US" sz="3200" dirty="0">
                  <a:latin typeface="微软雅黑" panose="020B0503020204020204" charset="-122"/>
                  <a:ea typeface="微软雅黑" panose="020B0503020204020204" charset="-122"/>
                  <a:sym typeface="+mn-ea"/>
                </a:rPr>
                <a:t>》教学思路</a:t>
              </a:r>
              <a:endParaRPr lang="zh-CN" altLang="en-US" sz="3200" dirty="0">
                <a:latin typeface="微软雅黑" panose="020B0503020204020204" charset="-122"/>
                <a:ea typeface="微软雅黑" panose="020B0503020204020204" charset="-122"/>
                <a:sym typeface="+mn-ea"/>
              </a:endParaRPr>
            </a:p>
          </p:txBody>
        </p:sp>
        <p:sp>
          <p:nvSpPr>
            <p:cNvPr id="34" name="矩形 33"/>
            <p:cNvSpPr>
              <a:spLocks noChangeAspect="1"/>
            </p:cNvSpPr>
            <p:nvPr/>
          </p:nvSpPr>
          <p:spPr>
            <a:xfrm>
              <a:off x="5158071" y="1707654"/>
              <a:ext cx="3438572" cy="31080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3" name="组合 2"/>
          <p:cNvGrpSpPr/>
          <p:nvPr/>
        </p:nvGrpSpPr>
        <p:grpSpPr>
          <a:xfrm>
            <a:off x="710426" y="2081212"/>
            <a:ext cx="2289810" cy="459105"/>
            <a:chOff x="5300061" y="1817658"/>
            <a:chExt cx="4021208" cy="9052054"/>
          </a:xfrm>
        </p:grpSpPr>
        <p:sp>
          <p:nvSpPr>
            <p:cNvPr id="18" name="矩形 17"/>
            <p:cNvSpPr/>
            <p:nvPr/>
          </p:nvSpPr>
          <p:spPr>
            <a:xfrm>
              <a:off x="5300061" y="1817658"/>
              <a:ext cx="4021208" cy="7862642"/>
            </a:xfrm>
            <a:prstGeom prst="rect">
              <a:avLst/>
            </a:prstGeom>
            <a:noFill/>
          </p:spPr>
          <p:txBody>
            <a:bodyPr wrap="square" rtlCol="0">
              <a:spAutoFit/>
            </a:bodyPr>
            <a:lstStyle/>
            <a:p>
              <a:pPr algn="ctr">
                <a:buFont typeface="Wingdings" panose="05000000000000000000" pitchFamily="2" charset="2"/>
              </a:pPr>
              <a:r>
                <a:rPr lang="en-US" altLang="zh-CN" sz="2000" dirty="0">
                  <a:solidFill>
                    <a:srgbClr val="5F0F05"/>
                  </a:solidFill>
                  <a:latin typeface="微软雅黑" panose="020B0503020204020204" charset="-122"/>
                  <a:ea typeface="微软雅黑" panose="020B0503020204020204" charset="-122"/>
                  <a:sym typeface="+mn-ea"/>
                </a:rPr>
                <a:t>“</a:t>
              </a:r>
              <a:r>
                <a:rPr lang="zh-CN" altLang="en-US" sz="2000" dirty="0">
                  <a:solidFill>
                    <a:srgbClr val="5F0F05"/>
                  </a:solidFill>
                  <a:latin typeface="微软雅黑" panose="020B0503020204020204" charset="-122"/>
                  <a:ea typeface="微软雅黑" panose="020B0503020204020204" charset="-122"/>
                  <a:sym typeface="+mn-ea"/>
                </a:rPr>
                <a:t>数</a:t>
              </a:r>
              <a:r>
                <a:rPr lang="en-US" altLang="zh-CN" sz="2000" dirty="0">
                  <a:solidFill>
                    <a:srgbClr val="5F0F05"/>
                  </a:solidFill>
                  <a:latin typeface="微软雅黑" panose="020B0503020204020204" charset="-122"/>
                  <a:ea typeface="微软雅黑" panose="020B0503020204020204" charset="-122"/>
                  <a:sym typeface="+mn-ea"/>
                </a:rPr>
                <a:t>”</a:t>
              </a:r>
              <a:r>
                <a:rPr lang="zh-CN" altLang="en-US" sz="2000" dirty="0">
                  <a:solidFill>
                    <a:srgbClr val="5F0F05"/>
                  </a:solidFill>
                  <a:latin typeface="微软雅黑" panose="020B0503020204020204" charset="-122"/>
                  <a:ea typeface="微软雅黑" panose="020B0503020204020204" charset="-122"/>
                  <a:sym typeface="+mn-ea"/>
                </a:rPr>
                <a:t>说中国奇迹</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4" name="矩形 3"/>
            <p:cNvSpPr>
              <a:spLocks noChangeAspect="1"/>
            </p:cNvSpPr>
            <p:nvPr/>
          </p:nvSpPr>
          <p:spPr>
            <a:xfrm>
              <a:off x="5301176" y="1923387"/>
              <a:ext cx="4018978" cy="894632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16" name="右箭头 15"/>
          <p:cNvSpPr/>
          <p:nvPr/>
        </p:nvSpPr>
        <p:spPr>
          <a:xfrm>
            <a:off x="3039744" y="2199027"/>
            <a:ext cx="685165" cy="26851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37" name="矩形 36"/>
          <p:cNvSpPr/>
          <p:nvPr/>
        </p:nvSpPr>
        <p:spPr>
          <a:xfrm>
            <a:off x="9885680" y="3646140"/>
            <a:ext cx="1682543" cy="400110"/>
          </a:xfrm>
          <a:prstGeom prst="rect">
            <a:avLst/>
          </a:prstGeom>
          <a:noFill/>
          <a:ln>
            <a:solidFill>
              <a:schemeClr val="tx1"/>
            </a:solidFill>
            <a:prstDash val="lgDashDot"/>
          </a:ln>
        </p:spPr>
        <p:txBody>
          <a:bodyPr wrap="square" rtlCol="0">
            <a:spAutoFit/>
          </a:bodyPr>
          <a:lstStyle/>
          <a:p>
            <a:pPr algn="ct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中国之制</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38" name="下箭头 37"/>
          <p:cNvSpPr/>
          <p:nvPr/>
        </p:nvSpPr>
        <p:spPr>
          <a:xfrm>
            <a:off x="1209675" y="2943860"/>
            <a:ext cx="215900" cy="28829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nvGrpSpPr>
          <p:cNvPr id="41" name="组合 40"/>
          <p:cNvGrpSpPr/>
          <p:nvPr/>
        </p:nvGrpSpPr>
        <p:grpSpPr>
          <a:xfrm>
            <a:off x="3724910" y="1671955"/>
            <a:ext cx="5622290" cy="1216417"/>
            <a:chOff x="4438055" y="1630615"/>
            <a:chExt cx="10127156" cy="17803400"/>
          </a:xfrm>
        </p:grpSpPr>
        <p:sp>
          <p:nvSpPr>
            <p:cNvPr id="42" name="矩形 41"/>
            <p:cNvSpPr/>
            <p:nvPr/>
          </p:nvSpPr>
          <p:spPr>
            <a:xfrm>
              <a:off x="4439294" y="1630615"/>
              <a:ext cx="9880636" cy="14851525"/>
            </a:xfrm>
            <a:prstGeom prst="rect">
              <a:avLst/>
            </a:prstGeom>
            <a:noFill/>
          </p:spPr>
          <p:txBody>
            <a:bodyPr wrap="square" rtlCol="0">
              <a:spAutoFit/>
            </a:bodyPr>
            <a:lstStyle/>
            <a:p>
              <a:pPr marL="342900" indent="-342900">
                <a:buFont typeface="Arial" panose="020B0604020202020204" pitchFamily="34" charset="0"/>
                <a:buChar char="•"/>
              </a:pPr>
              <a:r>
                <a:rPr lang="zh-CN" altLang="zh-CN" sz="2000" dirty="0">
                  <a:solidFill>
                    <a:srgbClr val="5F0F05"/>
                  </a:solidFill>
                  <a:latin typeface="微软雅黑" panose="020B0503020204020204" charset="-122"/>
                  <a:ea typeface="微软雅黑" panose="020B0503020204020204" charset="-122"/>
                  <a:sym typeface="+mn-ea"/>
                </a:rPr>
                <a:t>中国</a:t>
              </a:r>
              <a:r>
                <a:rPr lang="en-US" altLang="zh-CN" sz="2000" dirty="0">
                  <a:solidFill>
                    <a:srgbClr val="5F0F05"/>
                  </a:solidFill>
                  <a:latin typeface="微软雅黑" panose="020B0503020204020204" charset="-122"/>
                  <a:ea typeface="微软雅黑" panose="020B0503020204020204" charset="-122"/>
                  <a:sym typeface="+mn-ea"/>
                </a:rPr>
                <a:t>GDP</a:t>
              </a:r>
              <a:r>
                <a:rPr lang="zh-CN" altLang="en-US" sz="2000" dirty="0">
                  <a:solidFill>
                    <a:srgbClr val="5F0F05"/>
                  </a:solidFill>
                  <a:latin typeface="微软雅黑" panose="020B0503020204020204" charset="-122"/>
                  <a:ea typeface="微软雅黑" panose="020B0503020204020204" charset="-122"/>
                  <a:sym typeface="+mn-ea"/>
                </a:rPr>
                <a:t>的动态变化数据</a:t>
              </a:r>
              <a:r>
                <a:rPr lang="en-US" altLang="zh-CN" sz="2000" dirty="0">
                  <a:solidFill>
                    <a:srgbClr val="5F0F05"/>
                  </a:solidFill>
                  <a:latin typeface="微软雅黑" panose="020B0503020204020204" charset="-122"/>
                  <a:ea typeface="微软雅黑" panose="020B0503020204020204" charset="-122"/>
                  <a:sym typeface="+mn-ea"/>
                </a:rPr>
                <a:t>——</a:t>
              </a:r>
              <a:r>
                <a:rPr lang="zh-CN" altLang="en-US" sz="2000" dirty="0">
                  <a:solidFill>
                    <a:srgbClr val="5F0F05"/>
                  </a:solidFill>
                  <a:latin typeface="微软雅黑" panose="020B0503020204020204" charset="-122"/>
                  <a:ea typeface="微软雅黑" panose="020B0503020204020204" charset="-122"/>
                  <a:sym typeface="+mn-ea"/>
                </a:rPr>
                <a:t>经济奇迹</a:t>
              </a:r>
              <a:endParaRPr lang="zh-CN" altLang="en-US" sz="2000" dirty="0">
                <a:solidFill>
                  <a:srgbClr val="5F0F05"/>
                </a:solidFill>
                <a:latin typeface="微软雅黑" panose="020B0503020204020204" charset="-122"/>
                <a:ea typeface="微软雅黑" panose="020B0503020204020204" charset="-122"/>
                <a:sym typeface="+mn-ea"/>
              </a:endParaRPr>
            </a:p>
            <a:p>
              <a:pPr marL="342900" indent="-342900">
                <a:buFont typeface="Arial" panose="020B0604020202020204" pitchFamily="34" charset="0"/>
                <a:buChar char="•"/>
              </a:pPr>
              <a:r>
                <a:rPr lang="zh-CN" altLang="en-US" sz="2000" dirty="0">
                  <a:solidFill>
                    <a:srgbClr val="5F0F05"/>
                  </a:solidFill>
                  <a:latin typeface="微软雅黑" panose="020B0503020204020204" charset="-122"/>
                  <a:ea typeface="微软雅黑" panose="020B0503020204020204" charset="-122"/>
                  <a:sym typeface="+mn-ea"/>
                </a:rPr>
                <a:t>抗疫期间中国速度的具体数据</a:t>
              </a:r>
              <a:r>
                <a:rPr lang="en-US" altLang="zh-CN" sz="2000" dirty="0">
                  <a:solidFill>
                    <a:srgbClr val="5F0F05"/>
                  </a:solidFill>
                  <a:latin typeface="微软雅黑" panose="020B0503020204020204" charset="-122"/>
                  <a:ea typeface="微软雅黑" panose="020B0503020204020204" charset="-122"/>
                  <a:sym typeface="+mn-ea"/>
                </a:rPr>
                <a:t>——</a:t>
              </a:r>
              <a:r>
                <a:rPr lang="zh-CN" altLang="en-US" sz="2000" dirty="0">
                  <a:solidFill>
                    <a:srgbClr val="5F0F05"/>
                  </a:solidFill>
                  <a:latin typeface="微软雅黑" panose="020B0503020204020204" charset="-122"/>
                  <a:ea typeface="微软雅黑" panose="020B0503020204020204" charset="-122"/>
                  <a:sym typeface="+mn-ea"/>
                </a:rPr>
                <a:t>抗疫奇迹</a:t>
              </a:r>
              <a:endParaRPr lang="zh-CN" altLang="en-US" sz="2000" dirty="0">
                <a:solidFill>
                  <a:srgbClr val="5F0F05"/>
                </a:solidFill>
                <a:latin typeface="微软雅黑" panose="020B0503020204020204" charset="-122"/>
                <a:ea typeface="微软雅黑" panose="020B0503020204020204" charset="-122"/>
                <a:sym typeface="+mn-ea"/>
              </a:endParaRPr>
            </a:p>
            <a:p>
              <a:pPr marL="342900" indent="-342900">
                <a:buFont typeface="Arial" panose="020B0604020202020204" pitchFamily="34" charset="0"/>
                <a:buChar char="•"/>
              </a:pPr>
              <a:r>
                <a:rPr lang="zh-CN" altLang="en-US" sz="2000" dirty="0">
                  <a:solidFill>
                    <a:srgbClr val="5F0F05"/>
                  </a:solidFill>
                  <a:latin typeface="微软雅黑" panose="020B0503020204020204" charset="-122"/>
                  <a:ea typeface="微软雅黑" panose="020B0503020204020204" charset="-122"/>
                  <a:sym typeface="+mn-ea"/>
                </a:rPr>
                <a:t>脱贫人数归零数据</a:t>
              </a:r>
              <a:r>
                <a:rPr lang="en-US" altLang="zh-CN" sz="2000" dirty="0">
                  <a:solidFill>
                    <a:srgbClr val="5F0F05"/>
                  </a:solidFill>
                  <a:latin typeface="微软雅黑" panose="020B0503020204020204" charset="-122"/>
                  <a:ea typeface="微软雅黑" panose="020B0503020204020204" charset="-122"/>
                  <a:sym typeface="+mn-ea"/>
                </a:rPr>
                <a:t>——</a:t>
              </a:r>
              <a:r>
                <a:rPr lang="zh-CN" altLang="en-US" sz="2000" dirty="0">
                  <a:solidFill>
                    <a:srgbClr val="5F0F05"/>
                  </a:solidFill>
                  <a:latin typeface="微软雅黑" panose="020B0503020204020204" charset="-122"/>
                  <a:ea typeface="微软雅黑" panose="020B0503020204020204" charset="-122"/>
                  <a:sym typeface="+mn-ea"/>
                </a:rPr>
                <a:t>脱贫攻坚奇迹</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43" name="矩形 42"/>
            <p:cNvSpPr>
              <a:spLocks noChangeAspect="1"/>
            </p:cNvSpPr>
            <p:nvPr/>
          </p:nvSpPr>
          <p:spPr>
            <a:xfrm>
              <a:off x="4438055" y="1820670"/>
              <a:ext cx="10127156" cy="1761334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44" name="组合 43"/>
          <p:cNvGrpSpPr/>
          <p:nvPr/>
        </p:nvGrpSpPr>
        <p:grpSpPr>
          <a:xfrm>
            <a:off x="3893820" y="3253740"/>
            <a:ext cx="5077460" cy="1454149"/>
            <a:chOff x="5104911" y="-2964697"/>
            <a:chExt cx="12718473" cy="49675284"/>
          </a:xfrm>
        </p:grpSpPr>
        <p:sp>
          <p:nvSpPr>
            <p:cNvPr id="45" name="矩形 44"/>
            <p:cNvSpPr/>
            <p:nvPr/>
          </p:nvSpPr>
          <p:spPr>
            <a:xfrm>
              <a:off x="5104911" y="-2964697"/>
              <a:ext cx="11861137" cy="45163324"/>
            </a:xfrm>
            <a:prstGeom prst="rect">
              <a:avLst/>
            </a:prstGeom>
            <a:noFill/>
          </p:spPr>
          <p:txBody>
            <a:bodyPr wrap="square" rtlCol="0">
              <a:spAutoFit/>
            </a:bodyPr>
            <a:lstStyle/>
            <a:p>
              <a:pPr marL="342900" indent="-342900">
                <a:buFont typeface="Arial" panose="020B0604020202020204" pitchFamily="34" charset="0"/>
                <a:buChar char="•"/>
              </a:pPr>
              <a:endParaRPr lang="zh-CN" altLang="zh-CN" sz="2000" dirty="0">
                <a:solidFill>
                  <a:srgbClr val="5F0F05"/>
                </a:solidFill>
                <a:latin typeface="微软雅黑" panose="020B0503020204020204" charset="-122"/>
                <a:ea typeface="微软雅黑" panose="020B0503020204020204" charset="-122"/>
                <a:sym typeface="+mn-ea"/>
              </a:endParaRPr>
            </a:p>
            <a:p>
              <a:pPr marL="342900" indent="-342900">
                <a:buFont typeface="Arial" panose="020B0604020202020204" pitchFamily="34" charset="0"/>
                <a:buChar char="•"/>
              </a:pPr>
              <a:r>
                <a:rPr lang="zh-CN" altLang="zh-CN" sz="2000" dirty="0">
                  <a:solidFill>
                    <a:srgbClr val="5F0F05"/>
                  </a:solidFill>
                  <a:latin typeface="微软雅黑" panose="020B0503020204020204" charset="-122"/>
                  <a:ea typeface="微软雅黑" panose="020B0503020204020204" charset="-122"/>
                  <a:sym typeface="+mn-ea"/>
                </a:rPr>
                <a:t>学生议题：中国特色社会主义制度是怎么来的？为什么好？如何行稳致远？</a:t>
              </a:r>
              <a:endParaRPr lang="zh-CN" altLang="zh-CN" sz="2000" dirty="0">
                <a:solidFill>
                  <a:srgbClr val="5F0F05"/>
                </a:solidFill>
                <a:latin typeface="微软雅黑" panose="020B0503020204020204" charset="-122"/>
                <a:ea typeface="微软雅黑" panose="020B0503020204020204" charset="-122"/>
                <a:sym typeface="+mn-ea"/>
              </a:endParaRPr>
            </a:p>
            <a:p>
              <a:pPr indent="0">
                <a:buFont typeface="Arial" panose="020B0604020202020204" pitchFamily="34" charset="0"/>
                <a:buNone/>
              </a:pP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46" name="矩形 45"/>
            <p:cNvSpPr>
              <a:spLocks noChangeAspect="1"/>
            </p:cNvSpPr>
            <p:nvPr/>
          </p:nvSpPr>
          <p:spPr>
            <a:xfrm>
              <a:off x="5104911" y="-2964697"/>
              <a:ext cx="12718473" cy="49675284"/>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2" name="组合 1"/>
          <p:cNvGrpSpPr/>
          <p:nvPr/>
        </p:nvGrpSpPr>
        <p:grpSpPr>
          <a:xfrm>
            <a:off x="601884" y="5084444"/>
            <a:ext cx="2526665" cy="706755"/>
            <a:chOff x="5301176" y="1817658"/>
            <a:chExt cx="4854220" cy="13934905"/>
          </a:xfrm>
        </p:grpSpPr>
        <p:sp>
          <p:nvSpPr>
            <p:cNvPr id="10" name="矩形 9"/>
            <p:cNvSpPr/>
            <p:nvPr/>
          </p:nvSpPr>
          <p:spPr>
            <a:xfrm>
              <a:off x="5509707" y="1817658"/>
              <a:ext cx="4437155" cy="13934905"/>
            </a:xfrm>
            <a:prstGeom prst="rect">
              <a:avLst/>
            </a:prstGeom>
            <a:noFill/>
          </p:spPr>
          <p:txBody>
            <a:bodyPr wrap="square" rtlCol="0">
              <a:spAutoFit/>
            </a:bodyPr>
            <a:lstStyle/>
            <a:p>
              <a:pPr algn="ctr">
                <a:buFont typeface="Wingdings" panose="05000000000000000000" pitchFamily="2" charset="2"/>
              </a:pPr>
              <a:r>
                <a:rPr lang="zh-CN" sz="2000" dirty="0">
                  <a:solidFill>
                    <a:srgbClr val="5F0F05"/>
                  </a:solidFill>
                  <a:latin typeface="微软雅黑" panose="020B0503020204020204" charset="-122"/>
                  <a:ea typeface="微软雅黑" panose="020B0503020204020204" charset="-122"/>
                  <a:sym typeface="+mn-ea"/>
                </a:rPr>
                <a:t>小分享：</a:t>
              </a:r>
              <a:endParaRPr sz="2000" dirty="0">
                <a:solidFill>
                  <a:srgbClr val="5F0F05"/>
                </a:solidFill>
                <a:latin typeface="微软雅黑" panose="020B0503020204020204" charset="-122"/>
                <a:ea typeface="微软雅黑" panose="020B0503020204020204" charset="-122"/>
                <a:sym typeface="+mn-ea"/>
              </a:endParaRPr>
            </a:p>
            <a:p>
              <a:pPr algn="ctr">
                <a:buFont typeface="Wingdings" panose="05000000000000000000" pitchFamily="2" charset="2"/>
              </a:pPr>
              <a:r>
                <a:rPr sz="2000" dirty="0">
                  <a:solidFill>
                    <a:srgbClr val="5F0F05"/>
                  </a:solidFill>
                  <a:latin typeface="微软雅黑" panose="020B0503020204020204" charset="-122"/>
                  <a:ea typeface="微软雅黑" panose="020B0503020204020204" charset="-122"/>
                  <a:sym typeface="+mn-ea"/>
                </a:rPr>
                <a:t>“</a:t>
              </a:r>
              <a:r>
                <a:rPr lang="zh-CN" sz="2000" dirty="0">
                  <a:solidFill>
                    <a:srgbClr val="5F0F05"/>
                  </a:solidFill>
                  <a:latin typeface="微软雅黑" panose="020B0503020204020204" charset="-122"/>
                  <a:ea typeface="微软雅黑" panose="020B0503020204020204" charset="-122"/>
                  <a:sym typeface="+mn-ea"/>
                </a:rPr>
                <a:t>我</a:t>
              </a:r>
              <a:r>
                <a:rPr lang="en-US" altLang="zh-CN" sz="2000" dirty="0">
                  <a:solidFill>
                    <a:srgbClr val="5F0F05"/>
                  </a:solidFill>
                  <a:latin typeface="微软雅黑" panose="020B0503020204020204" charset="-122"/>
                  <a:ea typeface="微软雅黑" panose="020B0503020204020204" charset="-122"/>
                  <a:sym typeface="+mn-ea"/>
                </a:rPr>
                <a:t>“</a:t>
              </a:r>
              <a:r>
                <a:rPr lang="zh-CN" altLang="en-US" sz="2000" dirty="0">
                  <a:solidFill>
                    <a:srgbClr val="5F0F05"/>
                  </a:solidFill>
                  <a:latin typeface="微软雅黑" panose="020B0503020204020204" charset="-122"/>
                  <a:ea typeface="微软雅黑" panose="020B0503020204020204" charset="-122"/>
                  <a:sym typeface="+mn-ea"/>
                </a:rPr>
                <a:t>与中国之治</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13" name="矩形 12"/>
            <p:cNvSpPr>
              <a:spLocks noChangeAspect="1"/>
            </p:cNvSpPr>
            <p:nvPr/>
          </p:nvSpPr>
          <p:spPr>
            <a:xfrm>
              <a:off x="5301176" y="1917819"/>
              <a:ext cx="4854220" cy="13822224"/>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14" name="右箭头 13"/>
          <p:cNvSpPr/>
          <p:nvPr/>
        </p:nvSpPr>
        <p:spPr>
          <a:xfrm>
            <a:off x="3150448" y="3731260"/>
            <a:ext cx="743372" cy="22987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nvGrpSpPr>
          <p:cNvPr id="15" name="组合 14"/>
          <p:cNvGrpSpPr/>
          <p:nvPr/>
        </p:nvGrpSpPr>
        <p:grpSpPr>
          <a:xfrm>
            <a:off x="160233" y="3515316"/>
            <a:ext cx="2990215" cy="1015365"/>
            <a:chOff x="5006596" y="5523617"/>
            <a:chExt cx="5251211" cy="20019688"/>
          </a:xfrm>
        </p:grpSpPr>
        <p:sp>
          <p:nvSpPr>
            <p:cNvPr id="22" name="矩形 21"/>
            <p:cNvSpPr/>
            <p:nvPr/>
          </p:nvSpPr>
          <p:spPr>
            <a:xfrm>
              <a:off x="5006596" y="5536137"/>
              <a:ext cx="5251211" cy="20007168"/>
            </a:xfrm>
            <a:prstGeom prst="rect">
              <a:avLst/>
            </a:prstGeom>
            <a:noFill/>
          </p:spPr>
          <p:txBody>
            <a:bodyPr wrap="square" rtlCol="0">
              <a:spAutoFit/>
            </a:bodyPr>
            <a:lstStyle/>
            <a:p>
              <a:pPr algn="ctr">
                <a:buFont typeface="Wingdings" panose="05000000000000000000" pitchFamily="2" charset="2"/>
              </a:pPr>
              <a:r>
                <a:rPr lang="zh-CN" sz="2000" dirty="0">
                  <a:solidFill>
                    <a:srgbClr val="5F0F05"/>
                  </a:solidFill>
                  <a:latin typeface="微软雅黑" panose="020B0503020204020204" charset="-122"/>
                  <a:ea typeface="微软雅黑" panose="020B0503020204020204" charset="-122"/>
                  <a:sym typeface="+mn-ea"/>
                </a:rPr>
                <a:t>大视角：</a:t>
              </a:r>
              <a:endParaRPr lang="zh-CN" sz="2000" dirty="0">
                <a:solidFill>
                  <a:srgbClr val="5F0F05"/>
                </a:solidFill>
                <a:latin typeface="微软雅黑" panose="020B0503020204020204" charset="-122"/>
                <a:ea typeface="微软雅黑" panose="020B0503020204020204" charset="-122"/>
                <a:sym typeface="+mn-ea"/>
              </a:endParaRPr>
            </a:p>
            <a:p>
              <a:pPr algn="ctr">
                <a:buFont typeface="Wingdings" panose="05000000000000000000" pitchFamily="2" charset="2"/>
              </a:pPr>
              <a:r>
                <a:rPr sz="2000" dirty="0">
                  <a:solidFill>
                    <a:srgbClr val="5F0F05"/>
                  </a:solidFill>
                  <a:latin typeface="微软雅黑" panose="020B0503020204020204" charset="-122"/>
                  <a:ea typeface="微软雅黑" panose="020B0503020204020204" charset="-122"/>
                  <a:sym typeface="+mn-ea"/>
                </a:rPr>
                <a:t>“千秋伟业铸巨制”</a:t>
              </a:r>
              <a:r>
                <a:rPr lang="en-US" altLang="zh-CN" sz="2000" dirty="0">
                  <a:solidFill>
                    <a:srgbClr val="5F0F05"/>
                  </a:solidFill>
                  <a:latin typeface="微软雅黑" panose="020B0503020204020204" charset="-122"/>
                  <a:ea typeface="微软雅黑" panose="020B0503020204020204" charset="-122"/>
                  <a:sym typeface="+mn-ea"/>
                </a:rPr>
                <a:t>—</a:t>
              </a:r>
              <a:endParaRPr lang="en-US" altLang="zh-CN" sz="2000" dirty="0">
                <a:solidFill>
                  <a:srgbClr val="5F0F05"/>
                </a:solidFill>
                <a:latin typeface="微软雅黑" panose="020B0503020204020204" charset="-122"/>
                <a:ea typeface="微软雅黑" panose="020B0503020204020204" charset="-122"/>
                <a:sym typeface="+mn-ea"/>
              </a:endParaRPr>
            </a:p>
            <a:p>
              <a:pPr algn="ct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中国奇迹的制度密码</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23" name="矩形 22"/>
            <p:cNvSpPr>
              <a:spLocks noChangeAspect="1"/>
            </p:cNvSpPr>
            <p:nvPr/>
          </p:nvSpPr>
          <p:spPr>
            <a:xfrm>
              <a:off x="5487964" y="5523617"/>
              <a:ext cx="4667432" cy="19919527"/>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24" name="右箭头 23"/>
          <p:cNvSpPr/>
          <p:nvPr/>
        </p:nvSpPr>
        <p:spPr>
          <a:xfrm>
            <a:off x="3150448" y="5395595"/>
            <a:ext cx="743371" cy="22987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nvGrpSpPr>
          <p:cNvPr id="25" name="组合 24"/>
          <p:cNvGrpSpPr/>
          <p:nvPr/>
        </p:nvGrpSpPr>
        <p:grpSpPr>
          <a:xfrm>
            <a:off x="3893820" y="5008880"/>
            <a:ext cx="5077460" cy="1003300"/>
            <a:chOff x="5104911" y="1817658"/>
            <a:chExt cx="12718473" cy="36680198"/>
          </a:xfrm>
        </p:grpSpPr>
        <p:sp>
          <p:nvSpPr>
            <p:cNvPr id="27" name="矩形 26"/>
            <p:cNvSpPr/>
            <p:nvPr/>
          </p:nvSpPr>
          <p:spPr>
            <a:xfrm>
              <a:off x="5104911" y="6298214"/>
              <a:ext cx="12133131" cy="14579218"/>
            </a:xfrm>
            <a:prstGeom prst="rect">
              <a:avLst/>
            </a:prstGeom>
            <a:noFill/>
          </p:spPr>
          <p:txBody>
            <a:bodyPr wrap="square" rtlCol="0">
              <a:spAutoFit/>
            </a:bodyPr>
            <a:lstStyle/>
            <a:p>
              <a:pPr marL="342900" indent="-342900">
                <a:buFont typeface="Arial" panose="020B0604020202020204" pitchFamily="34" charset="0"/>
                <a:buChar char="•"/>
              </a:pP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28" name="矩形 27"/>
            <p:cNvSpPr>
              <a:spLocks noChangeAspect="1"/>
            </p:cNvSpPr>
            <p:nvPr/>
          </p:nvSpPr>
          <p:spPr>
            <a:xfrm>
              <a:off x="5104911" y="1817658"/>
              <a:ext cx="12718473" cy="3668019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zh-CN" altLang="en-US" sz="2135" dirty="0">
                  <a:solidFill>
                    <a:srgbClr val="5F0F05"/>
                  </a:solidFill>
                  <a:latin typeface="微软雅黑" panose="020B0503020204020204" charset="-122"/>
                  <a:ea typeface="微软雅黑" panose="020B0503020204020204" charset="-122"/>
                  <a:sym typeface="+mn-ea"/>
                </a:rPr>
                <a:t>新时代</a:t>
              </a:r>
              <a:r>
                <a:rPr lang="en-US" altLang="zh-CN" sz="2135" dirty="0">
                  <a:solidFill>
                    <a:srgbClr val="5F0F05"/>
                  </a:solidFill>
                  <a:latin typeface="微软雅黑" panose="020B0503020204020204" charset="-122"/>
                  <a:ea typeface="微软雅黑" panose="020B0503020204020204" charset="-122"/>
                  <a:sym typeface="+mn-ea"/>
                </a:rPr>
                <a:t>“</a:t>
              </a:r>
              <a:r>
                <a:rPr lang="zh-CN" altLang="en-US" sz="2135" dirty="0">
                  <a:solidFill>
                    <a:srgbClr val="5F0F05"/>
                  </a:solidFill>
                  <a:latin typeface="微软雅黑" panose="020B0503020204020204" charset="-122"/>
                  <a:ea typeface="微软雅黑" panose="020B0503020204020204" charset="-122"/>
                  <a:sym typeface="+mn-ea"/>
                </a:rPr>
                <a:t>枫桥经验</a:t>
              </a:r>
              <a:r>
                <a:rPr lang="en-US" altLang="zh-CN" sz="2135" dirty="0">
                  <a:solidFill>
                    <a:srgbClr val="5F0F05"/>
                  </a:solidFill>
                  <a:latin typeface="微软雅黑" panose="020B0503020204020204" charset="-122"/>
                  <a:ea typeface="微软雅黑" panose="020B0503020204020204" charset="-122"/>
                  <a:sym typeface="+mn-ea"/>
                </a:rPr>
                <a:t>”</a:t>
              </a:r>
              <a:endParaRPr lang="en-US" altLang="zh-CN" sz="2135" dirty="0">
                <a:solidFill>
                  <a:srgbClr val="5F0F05"/>
                </a:solidFill>
                <a:latin typeface="微软雅黑" panose="020B0503020204020204" charset="-122"/>
                <a:ea typeface="微软雅黑" panose="020B0503020204020204" charset="-122"/>
                <a:sym typeface="+mn-ea"/>
              </a:endParaRPr>
            </a:p>
            <a:p>
              <a:pPr marL="342900" indent="-342900">
                <a:buFont typeface="Arial" panose="020B0604020202020204" pitchFamily="34" charset="0"/>
                <a:buChar char="•"/>
              </a:pPr>
              <a:r>
                <a:rPr lang="en-US" altLang="zh-CN" sz="2135" dirty="0">
                  <a:solidFill>
                    <a:srgbClr val="5F0F05"/>
                  </a:solidFill>
                  <a:latin typeface="微软雅黑" panose="020B0503020204020204" charset="-122"/>
                  <a:ea typeface="微软雅黑" panose="020B0503020204020204" charset="-122"/>
                  <a:sym typeface="+mn-ea"/>
                </a:rPr>
                <a:t>“</a:t>
              </a:r>
              <a:r>
                <a:rPr lang="zh-CN" altLang="en-US" sz="2135" dirty="0">
                  <a:solidFill>
                    <a:srgbClr val="5F0F05"/>
                  </a:solidFill>
                  <a:latin typeface="微软雅黑" panose="020B0503020204020204" charset="-122"/>
                  <a:ea typeface="微软雅黑" panose="020B0503020204020204" charset="-122"/>
                  <a:sym typeface="+mn-ea"/>
                </a:rPr>
                <a:t>小巷管家</a:t>
              </a:r>
              <a:r>
                <a:rPr lang="en-US" altLang="zh-CN" sz="2135" dirty="0">
                  <a:solidFill>
                    <a:srgbClr val="5F0F05"/>
                  </a:solidFill>
                  <a:latin typeface="微软雅黑" panose="020B0503020204020204" charset="-122"/>
                  <a:ea typeface="微软雅黑" panose="020B0503020204020204" charset="-122"/>
                  <a:sym typeface="+mn-ea"/>
                </a:rPr>
                <a:t>”</a:t>
              </a:r>
              <a:r>
                <a:rPr lang="zh-CN" altLang="en-US" sz="2135" dirty="0">
                  <a:solidFill>
                    <a:srgbClr val="5F0F05"/>
                  </a:solidFill>
                  <a:latin typeface="微软雅黑" panose="020B0503020204020204" charset="-122"/>
                  <a:ea typeface="微软雅黑" panose="020B0503020204020204" charset="-122"/>
                  <a:sym typeface="+mn-ea"/>
                </a:rPr>
                <a:t>的故事：北京基层治理</a:t>
              </a:r>
              <a:endParaRPr lang="zh-CN" altLang="en-US" sz="2135" dirty="0">
                <a:solidFill>
                  <a:srgbClr val="5F0F05"/>
                </a:solidFill>
                <a:latin typeface="微软雅黑" panose="020B0503020204020204" charset="-122"/>
                <a:ea typeface="微软雅黑" panose="020B0503020204020204" charset="-122"/>
                <a:sym typeface="+mn-ea"/>
              </a:endParaRPr>
            </a:p>
            <a:p>
              <a:endParaRPr lang="zh-CN" altLang="en-US" sz="2135" b="1" dirty="0">
                <a:solidFill>
                  <a:srgbClr val="5F0F05"/>
                </a:solidFill>
                <a:latin typeface="微软雅黑" panose="020B0503020204020204" charset="-122"/>
                <a:ea typeface="微软雅黑" panose="020B0503020204020204" charset="-122"/>
                <a:sym typeface="+mn-ea"/>
              </a:endParaRPr>
            </a:p>
          </p:txBody>
        </p:sp>
      </p:grpSp>
      <p:sp>
        <p:nvSpPr>
          <p:cNvPr id="30" name="矩形 29"/>
          <p:cNvSpPr/>
          <p:nvPr/>
        </p:nvSpPr>
        <p:spPr>
          <a:xfrm>
            <a:off x="9885680" y="5239989"/>
            <a:ext cx="1682543" cy="400110"/>
          </a:xfrm>
          <a:prstGeom prst="rect">
            <a:avLst/>
          </a:prstGeom>
          <a:noFill/>
          <a:ln>
            <a:solidFill>
              <a:schemeClr val="tx1"/>
            </a:solidFill>
            <a:prstDash val="lgDashDot"/>
          </a:ln>
        </p:spPr>
        <p:txBody>
          <a:bodyPr wrap="square" rtlCol="0">
            <a:spAutoFit/>
          </a:bodyPr>
          <a:lstStyle/>
          <a:p>
            <a:pPr algn="ctr">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中国之治</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31" name="下箭头 30"/>
          <p:cNvSpPr/>
          <p:nvPr/>
        </p:nvSpPr>
        <p:spPr>
          <a:xfrm>
            <a:off x="1209675" y="4707890"/>
            <a:ext cx="215900" cy="28829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33" name="右箭头 32"/>
          <p:cNvSpPr/>
          <p:nvPr/>
        </p:nvSpPr>
        <p:spPr>
          <a:xfrm>
            <a:off x="9208770" y="3822700"/>
            <a:ext cx="676910" cy="187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右箭头 49"/>
          <p:cNvSpPr/>
          <p:nvPr/>
        </p:nvSpPr>
        <p:spPr>
          <a:xfrm>
            <a:off x="9208770" y="5344160"/>
            <a:ext cx="676910" cy="187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2959736" y="2512415"/>
            <a:ext cx="7856220" cy="645160"/>
            <a:chOff x="6563361" y="2664651"/>
            <a:chExt cx="7856220" cy="645160"/>
          </a:xfrm>
        </p:grpSpPr>
        <p:sp>
          <p:nvSpPr>
            <p:cNvPr id="29" name="矩形 28"/>
            <p:cNvSpPr/>
            <p:nvPr/>
          </p:nvSpPr>
          <p:spPr>
            <a:xfrm>
              <a:off x="7778116" y="2664651"/>
              <a:ext cx="6641465" cy="645160"/>
            </a:xfrm>
            <a:prstGeom prst="rect">
              <a:avLst/>
            </a:prstGeom>
          </p:spPr>
          <p:txBody>
            <a:bodyPr wrap="square">
              <a:spAutoFit/>
            </a:bodyPr>
            <a:lstStyle/>
            <a:p>
              <a:r>
                <a:rPr lang="zh-CN" altLang="en-US" sz="3600"/>
                <a:t>用好读本的几点建议</a:t>
              </a:r>
              <a:endParaRPr lang="zh-CN" altLang="en-US" sz="3600"/>
            </a:p>
          </p:txBody>
        </p:sp>
        <p:sp>
          <p:nvSpPr>
            <p:cNvPr id="37" name="矩形 36"/>
            <p:cNvSpPr/>
            <p:nvPr/>
          </p:nvSpPr>
          <p:spPr>
            <a:xfrm>
              <a:off x="6563361" y="2751477"/>
              <a:ext cx="698500" cy="471488"/>
            </a:xfrm>
            <a:prstGeom prst="rect">
              <a:avLst/>
            </a:prstGeom>
            <a:solidFill>
              <a:schemeClr val="bg1">
                <a:lumMod val="85000"/>
              </a:schemeClr>
            </a:solidFill>
            <a:ln w="19050">
              <a:solidFill>
                <a:srgbClr val="FFF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002060"/>
                  </a:solidFill>
                  <a:latin typeface="微软雅黑" panose="020B0503020204020204" charset="-122"/>
                  <a:ea typeface="微软雅黑" panose="020B0503020204020204" charset="-122"/>
                </a:rPr>
                <a:t>02</a:t>
              </a:r>
              <a:endParaRPr lang="zh-CN" altLang="en-US" sz="2800" b="1" dirty="0">
                <a:solidFill>
                  <a:srgbClr val="002060"/>
                </a:solidFill>
                <a:latin typeface="微软雅黑" panose="020B0503020204020204" charset="-122"/>
                <a:ea typeface="微软雅黑" panose="020B0503020204020204"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p:cNvSpPr>
            <a:spLocks noChangeAspect="1"/>
          </p:cNvSpPr>
          <p:nvPr/>
        </p:nvSpPr>
        <p:spPr>
          <a:xfrm>
            <a:off x="2074844" y="2238375"/>
            <a:ext cx="7717743" cy="718820"/>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Ø"/>
            </a:pPr>
            <a:r>
              <a:rPr lang="zh-CN" altLang="en-US" sz="3200" b="1" dirty="0">
                <a:solidFill>
                  <a:srgbClr val="C00000"/>
                </a:solidFill>
                <a:latin typeface="+mj-ea"/>
                <a:ea typeface="+mj-ea"/>
              </a:rPr>
              <a:t>处理好</a:t>
            </a:r>
            <a:r>
              <a:rPr lang="en-US" altLang="zh-CN" sz="3200" b="1" dirty="0">
                <a:solidFill>
                  <a:srgbClr val="C00000"/>
                </a:solidFill>
                <a:latin typeface="+mj-ea"/>
                <a:ea typeface="+mj-ea"/>
              </a:rPr>
              <a:t>“</a:t>
            </a:r>
            <a:r>
              <a:rPr lang="zh-CN" altLang="en-US" sz="3200" b="1" dirty="0">
                <a:solidFill>
                  <a:srgbClr val="C00000"/>
                </a:solidFill>
                <a:latin typeface="+mj-ea"/>
                <a:ea typeface="+mj-ea"/>
              </a:rPr>
              <a:t>大</a:t>
            </a:r>
            <a:r>
              <a:rPr lang="en-US" altLang="zh-CN" sz="3200" b="1" dirty="0">
                <a:solidFill>
                  <a:srgbClr val="C00000"/>
                </a:solidFill>
                <a:latin typeface="+mj-ea"/>
                <a:ea typeface="+mj-ea"/>
              </a:rPr>
              <a:t>”</a:t>
            </a:r>
            <a:r>
              <a:rPr lang="zh-CN" altLang="en-US" sz="3200" b="1" dirty="0">
                <a:solidFill>
                  <a:srgbClr val="C00000"/>
                </a:solidFill>
                <a:latin typeface="+mj-ea"/>
                <a:ea typeface="+mj-ea"/>
              </a:rPr>
              <a:t>与</a:t>
            </a:r>
            <a:r>
              <a:rPr lang="en-US" altLang="zh-CN" sz="3200" b="1" dirty="0">
                <a:solidFill>
                  <a:srgbClr val="C00000"/>
                </a:solidFill>
                <a:latin typeface="+mj-ea"/>
                <a:ea typeface="+mj-ea"/>
              </a:rPr>
              <a:t>”</a:t>
            </a:r>
            <a:r>
              <a:rPr lang="zh-CN" altLang="zh-CN" sz="3200" b="1" dirty="0">
                <a:solidFill>
                  <a:srgbClr val="C00000"/>
                </a:solidFill>
                <a:latin typeface="+mj-ea"/>
                <a:ea typeface="+mj-ea"/>
              </a:rPr>
              <a:t>小</a:t>
            </a:r>
            <a:r>
              <a:rPr lang="en-US" altLang="zh-CN" sz="3200" b="1" dirty="0">
                <a:solidFill>
                  <a:srgbClr val="C00000"/>
                </a:solidFill>
                <a:latin typeface="+mj-ea"/>
                <a:ea typeface="+mj-ea"/>
              </a:rPr>
              <a:t>”</a:t>
            </a:r>
            <a:r>
              <a:rPr lang="zh-CN" altLang="en-US" sz="3200" b="1" dirty="0">
                <a:solidFill>
                  <a:srgbClr val="C00000"/>
                </a:solidFill>
                <a:latin typeface="+mj-ea"/>
                <a:ea typeface="+mj-ea"/>
              </a:rPr>
              <a:t>的关系</a:t>
            </a:r>
            <a:endParaRPr lang="zh-CN" altLang="en-US" sz="3200" b="1" dirty="0">
              <a:solidFill>
                <a:srgbClr val="C00000"/>
              </a:solidFill>
              <a:latin typeface="+mj-ea"/>
              <a:ea typeface="+mj-ea"/>
            </a:endParaRPr>
          </a:p>
        </p:txBody>
      </p:sp>
      <p:grpSp>
        <p:nvGrpSpPr>
          <p:cNvPr id="13" name="组合 12"/>
          <p:cNvGrpSpPr/>
          <p:nvPr/>
        </p:nvGrpSpPr>
        <p:grpSpPr>
          <a:xfrm>
            <a:off x="1330327" y="988695"/>
            <a:ext cx="8462260" cy="718820"/>
            <a:chOff x="911754" y="2591552"/>
            <a:chExt cx="3631871" cy="576000"/>
          </a:xfrm>
        </p:grpSpPr>
        <p:sp>
          <p:nvSpPr>
            <p:cNvPr id="14" name="矩形 13"/>
            <p:cNvSpPr>
              <a:spLocks noChangeAspect="1"/>
            </p:cNvSpPr>
            <p:nvPr/>
          </p:nvSpPr>
          <p:spPr>
            <a:xfrm>
              <a:off x="1231289" y="2591552"/>
              <a:ext cx="3312336" cy="576000"/>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Ø"/>
              </a:pPr>
              <a:r>
                <a:rPr lang="zh-CN" altLang="en-US" sz="3200" b="1" dirty="0">
                  <a:solidFill>
                    <a:srgbClr val="C00000"/>
                  </a:solidFill>
                  <a:latin typeface="+mj-ea"/>
                  <a:ea typeface="+mj-ea"/>
                </a:rPr>
                <a:t>讲好中国</a:t>
              </a:r>
              <a:r>
                <a:rPr lang="en-US" altLang="zh-CN" sz="3200" b="1" dirty="0">
                  <a:solidFill>
                    <a:srgbClr val="C00000"/>
                  </a:solidFill>
                  <a:latin typeface="+mj-ea"/>
                  <a:ea typeface="+mj-ea"/>
                </a:rPr>
                <a:t>“</a:t>
              </a:r>
              <a:r>
                <a:rPr lang="zh-CN" altLang="en-US" sz="3200" b="1" dirty="0">
                  <a:solidFill>
                    <a:srgbClr val="C00000"/>
                  </a:solidFill>
                  <a:latin typeface="+mj-ea"/>
                  <a:ea typeface="+mj-ea"/>
                </a:rPr>
                <a:t>今</a:t>
              </a:r>
              <a:r>
                <a:rPr lang="en-US" altLang="zh-CN" sz="3200" b="1" dirty="0">
                  <a:solidFill>
                    <a:srgbClr val="C00000"/>
                  </a:solidFill>
                  <a:latin typeface="+mj-ea"/>
                  <a:ea typeface="+mj-ea"/>
                </a:rPr>
                <a:t>”</a:t>
              </a:r>
              <a:r>
                <a:rPr lang="zh-CN" altLang="en-US" sz="3200" b="1" dirty="0">
                  <a:solidFill>
                    <a:srgbClr val="C00000"/>
                  </a:solidFill>
                  <a:latin typeface="+mj-ea"/>
                  <a:ea typeface="+mj-ea"/>
                </a:rPr>
                <a:t>与</a:t>
              </a:r>
              <a:r>
                <a:rPr lang="en-US" altLang="zh-CN" sz="3200" b="1" dirty="0">
                  <a:solidFill>
                    <a:srgbClr val="C00000"/>
                  </a:solidFill>
                  <a:latin typeface="+mj-ea"/>
                  <a:ea typeface="+mj-ea"/>
                </a:rPr>
                <a:t>“</a:t>
              </a:r>
              <a:r>
                <a:rPr lang="zh-CN" altLang="en-US" sz="3200" b="1" dirty="0">
                  <a:solidFill>
                    <a:srgbClr val="C00000"/>
                  </a:solidFill>
                  <a:latin typeface="+mj-ea"/>
                  <a:ea typeface="+mj-ea"/>
                </a:rPr>
                <a:t>昔</a:t>
              </a:r>
              <a:r>
                <a:rPr lang="en-US" altLang="zh-CN" sz="3200" b="1" dirty="0">
                  <a:solidFill>
                    <a:srgbClr val="C00000"/>
                  </a:solidFill>
                  <a:latin typeface="+mj-ea"/>
                  <a:ea typeface="+mj-ea"/>
                </a:rPr>
                <a:t>”</a:t>
              </a:r>
              <a:r>
                <a:rPr lang="zh-CN" altLang="en-US" sz="3200" b="1" dirty="0">
                  <a:solidFill>
                    <a:srgbClr val="C00000"/>
                  </a:solidFill>
                  <a:latin typeface="+mj-ea"/>
                  <a:ea typeface="+mj-ea"/>
                </a:rPr>
                <a:t>的故事</a:t>
              </a:r>
              <a:endParaRPr lang="en-US" altLang="zh-CN" sz="3200" b="1" dirty="0">
                <a:solidFill>
                  <a:srgbClr val="C00000"/>
                </a:solidFill>
                <a:latin typeface="+mj-ea"/>
                <a:ea typeface="+mj-ea"/>
              </a:endParaRPr>
            </a:p>
          </p:txBody>
        </p:sp>
        <p:sp>
          <p:nvSpPr>
            <p:cNvPr id="15" name="矩形 14"/>
            <p:cNvSpPr>
              <a:spLocks noChangeAspect="1"/>
            </p:cNvSpPr>
            <p:nvPr/>
          </p:nvSpPr>
          <p:spPr>
            <a:xfrm>
              <a:off x="911754" y="2591552"/>
              <a:ext cx="319432" cy="576000"/>
            </a:xfrm>
            <a:prstGeom prst="rect">
              <a:avLst/>
            </a:prstGeom>
            <a:solidFill>
              <a:srgbClr val="C00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3200">
                <a:latin typeface="+mj-ea"/>
                <a:ea typeface="+mj-ea"/>
              </a:endParaRPr>
            </a:p>
          </p:txBody>
        </p:sp>
      </p:grpSp>
      <p:grpSp>
        <p:nvGrpSpPr>
          <p:cNvPr id="16" name="组合 15"/>
          <p:cNvGrpSpPr/>
          <p:nvPr/>
        </p:nvGrpSpPr>
        <p:grpSpPr>
          <a:xfrm>
            <a:off x="1330959" y="3697605"/>
            <a:ext cx="8461628" cy="718820"/>
            <a:chOff x="922844" y="2591552"/>
            <a:chExt cx="3837991" cy="576000"/>
          </a:xfrm>
        </p:grpSpPr>
        <p:sp>
          <p:nvSpPr>
            <p:cNvPr id="17" name="矩形 16"/>
            <p:cNvSpPr>
              <a:spLocks noChangeAspect="1"/>
            </p:cNvSpPr>
            <p:nvPr/>
          </p:nvSpPr>
          <p:spPr>
            <a:xfrm>
              <a:off x="1260143" y="2591552"/>
              <a:ext cx="3500692" cy="576000"/>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Ø"/>
              </a:pPr>
              <a:r>
                <a:rPr lang="zh-CN" altLang="en-US" sz="3200" b="1" dirty="0">
                  <a:solidFill>
                    <a:srgbClr val="C00000"/>
                  </a:solidFill>
                  <a:latin typeface="+mj-ea"/>
                  <a:ea typeface="+mj-ea"/>
                </a:rPr>
                <a:t>建构多向对话的课堂</a:t>
              </a:r>
              <a:endParaRPr lang="zh-CN" altLang="en-US" sz="3200" b="1" dirty="0">
                <a:solidFill>
                  <a:srgbClr val="C00000"/>
                </a:solidFill>
                <a:latin typeface="+mj-ea"/>
                <a:ea typeface="+mj-ea"/>
              </a:endParaRPr>
            </a:p>
          </p:txBody>
        </p:sp>
        <p:sp>
          <p:nvSpPr>
            <p:cNvPr id="18" name="矩形 17"/>
            <p:cNvSpPr>
              <a:spLocks noChangeAspect="1"/>
            </p:cNvSpPr>
            <p:nvPr/>
          </p:nvSpPr>
          <p:spPr>
            <a:xfrm>
              <a:off x="922844" y="2591552"/>
              <a:ext cx="337408" cy="576000"/>
            </a:xfrm>
            <a:prstGeom prst="rect">
              <a:avLst/>
            </a:prstGeom>
            <a:solidFill>
              <a:srgbClr val="C00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3200">
                <a:latin typeface="+mj-ea"/>
                <a:ea typeface="+mj-ea"/>
              </a:endParaRPr>
            </a:p>
          </p:txBody>
        </p:sp>
      </p:grpSp>
      <p:sp>
        <p:nvSpPr>
          <p:cNvPr id="19" name="矩形 18"/>
          <p:cNvSpPr>
            <a:spLocks noChangeAspect="1"/>
          </p:cNvSpPr>
          <p:nvPr/>
        </p:nvSpPr>
        <p:spPr>
          <a:xfrm>
            <a:off x="1330326" y="2238375"/>
            <a:ext cx="744518" cy="718820"/>
          </a:xfrm>
          <a:prstGeom prst="rect">
            <a:avLst/>
          </a:prstGeom>
          <a:solidFill>
            <a:srgbClr val="C00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3200">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spect="1"/>
          </p:cNvSpPr>
          <p:nvPr/>
        </p:nvSpPr>
        <p:spPr>
          <a:xfrm>
            <a:off x="425450" y="535910"/>
            <a:ext cx="9152890" cy="7188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Ø"/>
            </a:pPr>
            <a:r>
              <a:rPr lang="zh-CN" altLang="en-US" sz="3200" b="1" dirty="0">
                <a:solidFill>
                  <a:srgbClr val="C00000"/>
                </a:solidFill>
                <a:latin typeface="微软雅黑" panose="020B0503020204020204" charset="-122"/>
                <a:ea typeface="微软雅黑" panose="020B0503020204020204" charset="-122"/>
              </a:rPr>
              <a:t> 讲好中国</a:t>
            </a:r>
            <a:r>
              <a:rPr lang="en-US" altLang="zh-CN" sz="3200" b="1" dirty="0">
                <a:solidFill>
                  <a:srgbClr val="C00000"/>
                </a:solidFill>
                <a:latin typeface="微软雅黑" panose="020B0503020204020204" charset="-122"/>
                <a:ea typeface="微软雅黑" panose="020B0503020204020204" charset="-122"/>
              </a:rPr>
              <a:t>“</a:t>
            </a:r>
            <a:r>
              <a:rPr lang="zh-CN" altLang="en-US" sz="3200" b="1" dirty="0">
                <a:solidFill>
                  <a:srgbClr val="C00000"/>
                </a:solidFill>
                <a:latin typeface="微软雅黑" panose="020B0503020204020204" charset="-122"/>
                <a:ea typeface="微软雅黑" panose="020B0503020204020204" charset="-122"/>
              </a:rPr>
              <a:t>今</a:t>
            </a:r>
            <a:r>
              <a:rPr lang="en-US" altLang="zh-CN" sz="3200" b="1" dirty="0">
                <a:solidFill>
                  <a:srgbClr val="C00000"/>
                </a:solidFill>
                <a:latin typeface="微软雅黑" panose="020B0503020204020204" charset="-122"/>
                <a:ea typeface="微软雅黑" panose="020B0503020204020204" charset="-122"/>
              </a:rPr>
              <a:t>”</a:t>
            </a:r>
            <a:r>
              <a:rPr lang="zh-CN" altLang="en-US" sz="3200" b="1" dirty="0">
                <a:solidFill>
                  <a:srgbClr val="C00000"/>
                </a:solidFill>
                <a:latin typeface="微软雅黑" panose="020B0503020204020204" charset="-122"/>
                <a:ea typeface="微软雅黑" panose="020B0503020204020204" charset="-122"/>
              </a:rPr>
              <a:t>与</a:t>
            </a:r>
            <a:r>
              <a:rPr lang="en-US" altLang="zh-CN" sz="3200" b="1" dirty="0">
                <a:solidFill>
                  <a:srgbClr val="C00000"/>
                </a:solidFill>
                <a:latin typeface="微软雅黑" panose="020B0503020204020204" charset="-122"/>
                <a:ea typeface="微软雅黑" panose="020B0503020204020204" charset="-122"/>
              </a:rPr>
              <a:t>“</a:t>
            </a:r>
            <a:r>
              <a:rPr lang="zh-CN" altLang="en-US" sz="3200" b="1" dirty="0">
                <a:solidFill>
                  <a:srgbClr val="C00000"/>
                </a:solidFill>
                <a:latin typeface="微软雅黑" panose="020B0503020204020204" charset="-122"/>
                <a:ea typeface="微软雅黑" panose="020B0503020204020204" charset="-122"/>
              </a:rPr>
              <a:t>昔</a:t>
            </a:r>
            <a:r>
              <a:rPr lang="en-US" altLang="zh-CN" sz="3200" b="1" dirty="0">
                <a:solidFill>
                  <a:srgbClr val="C00000"/>
                </a:solidFill>
                <a:latin typeface="微软雅黑" panose="020B0503020204020204" charset="-122"/>
                <a:ea typeface="微软雅黑" panose="020B0503020204020204" charset="-122"/>
              </a:rPr>
              <a:t>”</a:t>
            </a:r>
            <a:r>
              <a:rPr lang="zh-CN" altLang="en-US" sz="3200" b="1" dirty="0">
                <a:solidFill>
                  <a:srgbClr val="C00000"/>
                </a:solidFill>
                <a:latin typeface="微软雅黑" panose="020B0503020204020204" charset="-122"/>
                <a:ea typeface="微软雅黑" panose="020B0503020204020204" charset="-122"/>
              </a:rPr>
              <a:t>的故事</a:t>
            </a:r>
            <a:endParaRPr lang="en-US" altLang="zh-CN" sz="3200" b="1" dirty="0">
              <a:solidFill>
                <a:srgbClr val="C00000"/>
              </a:solidFill>
              <a:latin typeface="微软雅黑" panose="020B0503020204020204" charset="-122"/>
              <a:ea typeface="微软雅黑" panose="020B0503020204020204" charset="-122"/>
            </a:endParaRPr>
          </a:p>
        </p:txBody>
      </p:sp>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22" name="圆角矩形 21"/>
          <p:cNvSpPr/>
          <p:nvPr/>
        </p:nvSpPr>
        <p:spPr>
          <a:xfrm>
            <a:off x="967563" y="1749484"/>
            <a:ext cx="10398642" cy="2878455"/>
          </a:xfrm>
          <a:prstGeom prst="roundRect">
            <a:avLst/>
          </a:prstGeom>
        </p:spPr>
        <p:style>
          <a:lnRef idx="2">
            <a:srgbClr val="DED536"/>
          </a:lnRef>
          <a:fillRef idx="1">
            <a:srgbClr val="FFFFFF"/>
          </a:fillRef>
          <a:effectRef idx="0">
            <a:srgbClr val="DED536"/>
          </a:effectRef>
          <a:fontRef idx="minor">
            <a:srgbClr val="000000"/>
          </a:fontRef>
        </p:style>
        <p:txBody>
          <a:bodyPr anchor="ctr"/>
          <a:lstStyle/>
          <a:p>
            <a:pPr marL="0" marR="0" lvl="0" indent="0" algn="just"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        </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中学生是中国故事的亲历者，是中国未来的创造者。课堂可聚焦中国故事，传承中国精神，学生在课堂了解真实、立体、全面的中国。讲好中国故事，以理服人，以情动人，唤醒中学生的浓浓中国情，传承中国精神。</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94945" y="2489718"/>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solidFill>
                  <a:srgbClr val="FFFDFB"/>
                </a:solidFill>
              </a:rPr>
              <a:t>小岗</a:t>
            </a:r>
            <a:endParaRPr lang="zh-CN" altLang="en-US" sz="3600" b="1">
              <a:solidFill>
                <a:srgbClr val="FFFDFB"/>
              </a:solidFill>
            </a:endParaRPr>
          </a:p>
          <a:p>
            <a:pPr algn="ctr"/>
            <a:r>
              <a:rPr lang="zh-CN" altLang="en-US" sz="3600" b="1">
                <a:solidFill>
                  <a:srgbClr val="FFFDFB"/>
                </a:solidFill>
              </a:rPr>
              <a:t>破冰</a:t>
            </a:r>
            <a:endParaRPr lang="zh-CN" altLang="en-US" sz="3600" b="1">
              <a:solidFill>
                <a:srgbClr val="FFFDFB"/>
              </a:solidFill>
            </a:endParaRPr>
          </a:p>
        </p:txBody>
      </p:sp>
      <p:sp>
        <p:nvSpPr>
          <p:cNvPr id="14" name="矩形 13"/>
          <p:cNvSpPr/>
          <p:nvPr/>
        </p:nvSpPr>
        <p:spPr>
          <a:xfrm>
            <a:off x="2935422" y="2489718"/>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a:solidFill>
                  <a:srgbClr val="FFFDFB"/>
                </a:solidFill>
              </a:rPr>
              <a:t>深圳</a:t>
            </a:r>
            <a:endParaRPr lang="zh-CN" altLang="en-US" sz="4400" b="1">
              <a:solidFill>
                <a:srgbClr val="FFFDFB"/>
              </a:solidFill>
            </a:endParaRPr>
          </a:p>
          <a:p>
            <a:pPr algn="ctr"/>
            <a:r>
              <a:rPr lang="zh-CN" altLang="en-US" sz="4400" b="1">
                <a:solidFill>
                  <a:srgbClr val="FFFDFB"/>
                </a:solidFill>
              </a:rPr>
              <a:t>兴涛</a:t>
            </a:r>
            <a:endParaRPr lang="zh-CN" altLang="en-US" sz="4400" b="1">
              <a:solidFill>
                <a:srgbClr val="FFFDFB"/>
              </a:solidFill>
            </a:endParaRPr>
          </a:p>
        </p:txBody>
      </p:sp>
      <p:sp>
        <p:nvSpPr>
          <p:cNvPr id="20" name="矩形 19"/>
          <p:cNvSpPr/>
          <p:nvPr/>
        </p:nvSpPr>
        <p:spPr>
          <a:xfrm>
            <a:off x="5675899" y="2489718"/>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a:solidFill>
                  <a:srgbClr val="FFFDFB"/>
                </a:solidFill>
              </a:rPr>
              <a:t>海南</a:t>
            </a:r>
            <a:endParaRPr lang="zh-CN" altLang="en-US" sz="4400" b="1">
              <a:solidFill>
                <a:srgbClr val="FFFDFB"/>
              </a:solidFill>
            </a:endParaRPr>
          </a:p>
          <a:p>
            <a:pPr algn="ctr"/>
            <a:r>
              <a:rPr lang="zh-CN" altLang="en-US" sz="4400" b="1">
                <a:solidFill>
                  <a:srgbClr val="FFFDFB"/>
                </a:solidFill>
              </a:rPr>
              <a:t>弄潮</a:t>
            </a:r>
            <a:endParaRPr lang="zh-CN" altLang="en-US" sz="4400" b="1">
              <a:solidFill>
                <a:srgbClr val="FFFDFB"/>
              </a:solidFill>
            </a:endParaRPr>
          </a:p>
        </p:txBody>
      </p:sp>
      <p:sp>
        <p:nvSpPr>
          <p:cNvPr id="26" name="矩形 25"/>
          <p:cNvSpPr/>
          <p:nvPr/>
        </p:nvSpPr>
        <p:spPr>
          <a:xfrm>
            <a:off x="8025850" y="2489718"/>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a:solidFill>
                  <a:srgbClr val="FFFDFB"/>
                </a:solidFill>
              </a:rPr>
              <a:t>浦东</a:t>
            </a:r>
            <a:endParaRPr lang="zh-CN" altLang="en-US" sz="4400" b="1">
              <a:solidFill>
                <a:srgbClr val="FFFDFB"/>
              </a:solidFill>
            </a:endParaRPr>
          </a:p>
          <a:p>
            <a:pPr algn="ctr"/>
            <a:r>
              <a:rPr lang="zh-CN" altLang="en-US" sz="4400" b="1">
                <a:solidFill>
                  <a:srgbClr val="FFFDFB"/>
                </a:solidFill>
              </a:rPr>
              <a:t>逐浪</a:t>
            </a:r>
            <a:endParaRPr lang="zh-CN" altLang="en-US" sz="4400" b="1">
              <a:solidFill>
                <a:srgbClr val="FFFDFB"/>
              </a:solidFill>
            </a:endParaRPr>
          </a:p>
        </p:txBody>
      </p:sp>
      <p:sp>
        <p:nvSpPr>
          <p:cNvPr id="3" name="矩形 2"/>
          <p:cNvSpPr/>
          <p:nvPr/>
        </p:nvSpPr>
        <p:spPr>
          <a:xfrm>
            <a:off x="3330882" y="1164236"/>
            <a:ext cx="5311775" cy="866775"/>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060"/>
              </a:solidFill>
              <a:latin typeface="微软雅黑" panose="020B0503020204020204" charset="-122"/>
              <a:ea typeface="微软雅黑" panose="020B0503020204020204" charset="-122"/>
            </a:endParaRPr>
          </a:p>
        </p:txBody>
      </p:sp>
      <p:sp>
        <p:nvSpPr>
          <p:cNvPr id="11" name="矩形 10"/>
          <p:cNvSpPr/>
          <p:nvPr/>
        </p:nvSpPr>
        <p:spPr>
          <a:xfrm>
            <a:off x="10246445" y="2489718"/>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a:solidFill>
                  <a:srgbClr val="FFFDFB"/>
                </a:solidFill>
              </a:rPr>
              <a:t>……</a:t>
            </a:r>
            <a:endParaRPr lang="en-US" altLang="zh-CN" sz="4400" b="1">
              <a:solidFill>
                <a:srgbClr val="FFFDFB"/>
              </a:solidFill>
            </a:endParaRPr>
          </a:p>
        </p:txBody>
      </p:sp>
      <p:sp>
        <p:nvSpPr>
          <p:cNvPr id="16" name="文本框 15"/>
          <p:cNvSpPr txBox="1"/>
          <p:nvPr/>
        </p:nvSpPr>
        <p:spPr>
          <a:xfrm>
            <a:off x="3631872" y="1305841"/>
            <a:ext cx="4927600" cy="583565"/>
          </a:xfrm>
          <a:prstGeom prst="rect">
            <a:avLst/>
          </a:prstGeom>
          <a:noFill/>
        </p:spPr>
        <p:txBody>
          <a:bodyPr wrap="none" rtlCol="0" anchor="t">
            <a:spAutoFit/>
          </a:bodyPr>
          <a:lstStyle/>
          <a:p>
            <a:r>
              <a:rPr lang="zh-CN" altLang="en-US" sz="3200" kern="0">
                <a:ln>
                  <a:noFill/>
                </a:ln>
                <a:effectLst/>
                <a:uLnTx/>
                <a:uFillTx/>
                <a:sym typeface="Calibri" panose="020F0502020204030204" charset="0"/>
              </a:rPr>
              <a:t>《</a:t>
            </a:r>
            <a:r>
              <a:rPr lang="en-US" altLang="zh-CN" sz="3200" kern="0">
                <a:ln>
                  <a:noFill/>
                </a:ln>
                <a:effectLst/>
                <a:uLnTx/>
                <a:uFillTx/>
                <a:sym typeface="Calibri" panose="020F0502020204030204" charset="0"/>
              </a:rPr>
              <a:t>“</a:t>
            </a:r>
            <a:r>
              <a:rPr lang="zh-CN" altLang="en-US" sz="3200" kern="0">
                <a:ln>
                  <a:noFill/>
                </a:ln>
                <a:effectLst/>
                <a:uLnTx/>
                <a:uFillTx/>
                <a:sym typeface="Calibri" panose="020F0502020204030204" charset="0"/>
              </a:rPr>
              <a:t>涉险滩</a:t>
            </a:r>
            <a:r>
              <a:rPr lang="en-US" altLang="zh-CN" sz="3200" kern="0">
                <a:ln>
                  <a:noFill/>
                </a:ln>
                <a:effectLst/>
                <a:uLnTx/>
                <a:uFillTx/>
                <a:sym typeface="Calibri" panose="020F0502020204030204" charset="0"/>
              </a:rPr>
              <a:t>”</a:t>
            </a:r>
            <a:r>
              <a:rPr lang="zh-CN" altLang="en-US" sz="3200" kern="0">
                <a:ln>
                  <a:noFill/>
                </a:ln>
                <a:effectLst/>
                <a:uLnTx/>
                <a:uFillTx/>
                <a:sym typeface="Calibri" panose="020F0502020204030204" charset="0"/>
              </a:rPr>
              <a:t>和</a:t>
            </a:r>
            <a:r>
              <a:rPr lang="en-US" altLang="zh-CN" sz="3200" kern="0">
                <a:ln>
                  <a:noFill/>
                </a:ln>
                <a:effectLst/>
                <a:uLnTx/>
                <a:uFillTx/>
                <a:sym typeface="Calibri" panose="020F0502020204030204" charset="0"/>
              </a:rPr>
              <a:t>“</a:t>
            </a:r>
            <a:r>
              <a:rPr lang="zh-CN" altLang="en-US" sz="3200" kern="0">
                <a:ln>
                  <a:noFill/>
                </a:ln>
                <a:effectLst/>
                <a:uLnTx/>
                <a:uFillTx/>
                <a:sym typeface="Calibri" panose="020F0502020204030204" charset="0"/>
              </a:rPr>
              <a:t>啃硬骨头</a:t>
            </a:r>
            <a:r>
              <a:rPr lang="en-US" altLang="zh-CN" sz="3200" kern="0">
                <a:ln>
                  <a:noFill/>
                </a:ln>
                <a:effectLst/>
                <a:uLnTx/>
                <a:uFillTx/>
                <a:sym typeface="Calibri" panose="020F0502020204030204" charset="0"/>
              </a:rPr>
              <a:t>”</a:t>
            </a:r>
            <a:r>
              <a:rPr lang="zh-CN" altLang="en-US" sz="3200" kern="0">
                <a:ln>
                  <a:noFill/>
                </a:ln>
                <a:effectLst/>
                <a:uLnTx/>
                <a:uFillTx/>
                <a:sym typeface="Calibri" panose="020F0502020204030204" charset="0"/>
              </a:rPr>
              <a:t>》</a:t>
            </a:r>
            <a:endParaRPr lang="zh-CN" altLang="en-US" sz="3200" kern="0">
              <a:ln>
                <a:noFill/>
              </a:ln>
              <a:effectLst/>
              <a:uLnTx/>
              <a:uFillTx/>
              <a:sym typeface="Calibri" panose="020F0502020204030204" charset="0"/>
            </a:endParaRPr>
          </a:p>
        </p:txBody>
      </p:sp>
      <p:grpSp>
        <p:nvGrpSpPr>
          <p:cNvPr id="36" name="组合 35"/>
          <p:cNvGrpSpPr/>
          <p:nvPr/>
        </p:nvGrpSpPr>
        <p:grpSpPr>
          <a:xfrm>
            <a:off x="194617" y="5146956"/>
            <a:ext cx="2289810" cy="722630"/>
            <a:chOff x="5300061" y="1817658"/>
            <a:chExt cx="4021208" cy="4635823"/>
          </a:xfrm>
        </p:grpSpPr>
        <p:sp>
          <p:nvSpPr>
            <p:cNvPr id="18" name="矩形 17"/>
            <p:cNvSpPr/>
            <p:nvPr/>
          </p:nvSpPr>
          <p:spPr>
            <a:xfrm>
              <a:off x="5300061" y="1817658"/>
              <a:ext cx="4021208" cy="4533982"/>
            </a:xfrm>
            <a:prstGeom prst="rect">
              <a:avLst/>
            </a:prstGeom>
            <a:noFill/>
          </p:spPr>
          <p:txBody>
            <a:bodyPr wrap="square" rtlCol="0">
              <a:spAutoFit/>
            </a:bodyPr>
            <a:lstStyle/>
            <a:p>
              <a:pPr algn="just">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中国故事：</a:t>
              </a:r>
              <a:r>
                <a:rPr lang="en-US" altLang="zh-CN" sz="2000" dirty="0">
                  <a:solidFill>
                    <a:srgbClr val="5F0F05"/>
                  </a:solidFill>
                  <a:latin typeface="微软雅黑" panose="020B0503020204020204" charset="-122"/>
                  <a:ea typeface="微软雅黑" panose="020B0503020204020204" charset="-122"/>
                  <a:sym typeface="+mn-ea"/>
                </a:rPr>
                <a:t>18</a:t>
              </a:r>
              <a:r>
                <a:rPr lang="zh-CN" altLang="zh-CN" sz="2000" dirty="0">
                  <a:solidFill>
                    <a:srgbClr val="5F0F05"/>
                  </a:solidFill>
                  <a:latin typeface="微软雅黑" panose="020B0503020204020204" charset="-122"/>
                  <a:ea typeface="微软雅黑" panose="020B0503020204020204" charset="-122"/>
                  <a:sym typeface="+mn-ea"/>
                </a:rPr>
                <a:t>个红手印的生死文书</a:t>
              </a: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34" name="矩形 33"/>
            <p:cNvSpPr>
              <a:spLocks noChangeAspect="1"/>
            </p:cNvSpPr>
            <p:nvPr/>
          </p:nvSpPr>
          <p:spPr>
            <a:xfrm>
              <a:off x="5301176" y="1919499"/>
              <a:ext cx="4018977" cy="4533982"/>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19" name="组合 18"/>
          <p:cNvGrpSpPr/>
          <p:nvPr/>
        </p:nvGrpSpPr>
        <p:grpSpPr>
          <a:xfrm>
            <a:off x="5704512" y="5175531"/>
            <a:ext cx="1982470" cy="706755"/>
            <a:chOff x="5158071" y="1817436"/>
            <a:chExt cx="3086608" cy="4533760"/>
          </a:xfrm>
        </p:grpSpPr>
        <p:sp>
          <p:nvSpPr>
            <p:cNvPr id="23" name="矩形 22"/>
            <p:cNvSpPr/>
            <p:nvPr/>
          </p:nvSpPr>
          <p:spPr>
            <a:xfrm>
              <a:off x="5300361" y="1817436"/>
              <a:ext cx="2704866" cy="4533760"/>
            </a:xfrm>
            <a:prstGeom prst="rect">
              <a:avLst/>
            </a:prstGeom>
            <a:noFill/>
          </p:spPr>
          <p:txBody>
            <a:bodyPr wrap="square" rtlCol="0">
              <a:spAutoFit/>
            </a:bodyPr>
            <a:lstStyle/>
            <a:p>
              <a:pPr algn="just">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中国故事：十万人才下海南</a:t>
              </a: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24" name="矩形 23"/>
            <p:cNvSpPr>
              <a:spLocks noChangeAspect="1"/>
            </p:cNvSpPr>
            <p:nvPr/>
          </p:nvSpPr>
          <p:spPr>
            <a:xfrm>
              <a:off x="5158071" y="1817436"/>
              <a:ext cx="3086608" cy="4370821"/>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25" name="组合 24"/>
          <p:cNvGrpSpPr/>
          <p:nvPr/>
        </p:nvGrpSpPr>
        <p:grpSpPr>
          <a:xfrm>
            <a:off x="2920672" y="5175531"/>
            <a:ext cx="2751455" cy="706755"/>
            <a:chOff x="5158071" y="1817436"/>
            <a:chExt cx="3880953" cy="3515507"/>
          </a:xfrm>
        </p:grpSpPr>
        <p:sp>
          <p:nvSpPr>
            <p:cNvPr id="28" name="矩形 27"/>
            <p:cNvSpPr/>
            <p:nvPr/>
          </p:nvSpPr>
          <p:spPr>
            <a:xfrm>
              <a:off x="5300361" y="1817436"/>
              <a:ext cx="3738663" cy="3515507"/>
            </a:xfrm>
            <a:prstGeom prst="rect">
              <a:avLst/>
            </a:prstGeom>
            <a:noFill/>
          </p:spPr>
          <p:txBody>
            <a:bodyPr wrap="square" rtlCol="0">
              <a:spAutoFit/>
            </a:bodyPr>
            <a:lstStyle/>
            <a:p>
              <a:pPr algn="just">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中国故事：邓小平</a:t>
              </a:r>
              <a:endParaRPr lang="zh-CN" altLang="zh-CN" sz="2000" dirty="0">
                <a:solidFill>
                  <a:srgbClr val="5F0F05"/>
                </a:solidFill>
                <a:latin typeface="微软雅黑" panose="020B0503020204020204" charset="-122"/>
                <a:ea typeface="微软雅黑" panose="020B0503020204020204" charset="-122"/>
                <a:sym typeface="+mn-ea"/>
              </a:endParaRPr>
            </a:p>
            <a:p>
              <a:pPr algn="just">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与深圳的春天之约</a:t>
              </a: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29" name="矩形 28"/>
            <p:cNvSpPr>
              <a:spLocks noChangeAspect="1"/>
            </p:cNvSpPr>
            <p:nvPr/>
          </p:nvSpPr>
          <p:spPr>
            <a:xfrm>
              <a:off x="5158071" y="1817436"/>
              <a:ext cx="3438572" cy="31080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30" name="组合 29"/>
          <p:cNvGrpSpPr/>
          <p:nvPr/>
        </p:nvGrpSpPr>
        <p:grpSpPr>
          <a:xfrm>
            <a:off x="8033057" y="4892956"/>
            <a:ext cx="2814320" cy="1014730"/>
            <a:chOff x="5158071" y="1817436"/>
            <a:chExt cx="3438572" cy="6509388"/>
          </a:xfrm>
        </p:grpSpPr>
        <p:sp>
          <p:nvSpPr>
            <p:cNvPr id="31" name="矩形 30"/>
            <p:cNvSpPr/>
            <p:nvPr/>
          </p:nvSpPr>
          <p:spPr>
            <a:xfrm>
              <a:off x="5300052" y="1817436"/>
              <a:ext cx="3135990" cy="6509388"/>
            </a:xfrm>
            <a:prstGeom prst="rect">
              <a:avLst/>
            </a:prstGeom>
            <a:noFill/>
          </p:spPr>
          <p:txBody>
            <a:bodyPr wrap="square" rtlCol="0">
              <a:spAutoFit/>
            </a:bodyPr>
            <a:lstStyle/>
            <a:p>
              <a:pPr algn="just">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中国故事：</a:t>
              </a:r>
              <a:r>
                <a:rPr lang="en-US" altLang="zh-CN" sz="2000" dirty="0">
                  <a:solidFill>
                    <a:srgbClr val="5F0F05"/>
                  </a:solidFill>
                  <a:latin typeface="微软雅黑" panose="020B0503020204020204" charset="-122"/>
                  <a:ea typeface="微软雅黑" panose="020B0503020204020204" charset="-122"/>
                  <a:sym typeface="+mn-ea"/>
                </a:rPr>
                <a:t>“</a:t>
              </a:r>
              <a:r>
                <a:rPr lang="zh-CN" altLang="en-US" sz="2000" dirty="0">
                  <a:solidFill>
                    <a:srgbClr val="5F0F05"/>
                  </a:solidFill>
                  <a:latin typeface="微软雅黑" panose="020B0503020204020204" charset="-122"/>
                  <a:ea typeface="微软雅黑" panose="020B0503020204020204" charset="-122"/>
                  <a:sym typeface="+mn-ea"/>
                </a:rPr>
                <a:t>浦东</a:t>
              </a:r>
              <a:r>
                <a:rPr lang="en-US" altLang="zh-CN" sz="2000" dirty="0">
                  <a:solidFill>
                    <a:srgbClr val="5F0F05"/>
                  </a:solidFill>
                  <a:latin typeface="微软雅黑" panose="020B0503020204020204" charset="-122"/>
                  <a:ea typeface="微软雅黑" panose="020B0503020204020204" charset="-122"/>
                  <a:sym typeface="+mn-ea"/>
                </a:rPr>
                <a:t>800</a:t>
              </a:r>
              <a:r>
                <a:rPr lang="zh-CN" altLang="en-US" sz="2000" dirty="0">
                  <a:solidFill>
                    <a:srgbClr val="5F0F05"/>
                  </a:solidFill>
                  <a:latin typeface="微软雅黑" panose="020B0503020204020204" charset="-122"/>
                  <a:ea typeface="微软雅黑" panose="020B0503020204020204" charset="-122"/>
                  <a:sym typeface="+mn-ea"/>
                </a:rPr>
                <a:t>壮士</a:t>
              </a:r>
              <a:r>
                <a:rPr lang="en-US" altLang="zh-CN" sz="2000" dirty="0">
                  <a:solidFill>
                    <a:srgbClr val="5F0F05"/>
                  </a:solidFill>
                  <a:latin typeface="微软雅黑" panose="020B0503020204020204" charset="-122"/>
                  <a:ea typeface="微软雅黑" panose="020B0503020204020204" charset="-122"/>
                  <a:sym typeface="+mn-ea"/>
                </a:rPr>
                <a:t>”</a:t>
              </a:r>
              <a:r>
                <a:rPr lang="zh-CN" altLang="en-US" sz="2000" dirty="0">
                  <a:solidFill>
                    <a:srgbClr val="5F0F05"/>
                  </a:solidFill>
                  <a:latin typeface="微软雅黑" panose="020B0503020204020204" charset="-122"/>
                  <a:ea typeface="微软雅黑" panose="020B0503020204020204" charset="-122"/>
                  <a:sym typeface="+mn-ea"/>
                </a:rPr>
                <a:t>浦东开发开放的先行者</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32" name="矩形 31"/>
            <p:cNvSpPr>
              <a:spLocks noChangeAspect="1"/>
            </p:cNvSpPr>
            <p:nvPr/>
          </p:nvSpPr>
          <p:spPr>
            <a:xfrm>
              <a:off x="5158071" y="1817436"/>
              <a:ext cx="3438572" cy="6089822"/>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33" name="下箭头 32"/>
          <p:cNvSpPr/>
          <p:nvPr/>
        </p:nvSpPr>
        <p:spPr>
          <a:xfrm>
            <a:off x="1026467" y="4543706"/>
            <a:ext cx="282575" cy="494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35" name="下箭头 34"/>
          <p:cNvSpPr/>
          <p:nvPr/>
        </p:nvSpPr>
        <p:spPr>
          <a:xfrm>
            <a:off x="3880157" y="4557676"/>
            <a:ext cx="282575" cy="494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37" name="下箭头 36"/>
          <p:cNvSpPr/>
          <p:nvPr/>
        </p:nvSpPr>
        <p:spPr>
          <a:xfrm>
            <a:off x="6523662" y="4593236"/>
            <a:ext cx="282575" cy="494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38" name="下箭头 37"/>
          <p:cNvSpPr/>
          <p:nvPr/>
        </p:nvSpPr>
        <p:spPr>
          <a:xfrm>
            <a:off x="8885227" y="4508146"/>
            <a:ext cx="226060" cy="31115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05433" y="2397820"/>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a:solidFill>
                  <a:srgbClr val="FFFDFB"/>
                </a:solidFill>
              </a:rPr>
              <a:t>脱贫攻坚奇迹</a:t>
            </a:r>
            <a:endParaRPr lang="zh-CN" altLang="en-US" sz="4400" b="1">
              <a:solidFill>
                <a:srgbClr val="FFFDFB"/>
              </a:solidFill>
            </a:endParaRPr>
          </a:p>
        </p:txBody>
      </p:sp>
      <p:sp>
        <p:nvSpPr>
          <p:cNvPr id="2" name="矩形 1"/>
          <p:cNvSpPr/>
          <p:nvPr/>
        </p:nvSpPr>
        <p:spPr>
          <a:xfrm>
            <a:off x="4130185" y="2397820"/>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a:solidFill>
                  <a:srgbClr val="FFFDFB"/>
                </a:solidFill>
              </a:rPr>
              <a:t>中国抗疫奇迹</a:t>
            </a:r>
            <a:endParaRPr lang="zh-CN" altLang="en-US" sz="4400" b="1">
              <a:solidFill>
                <a:srgbClr val="FFFDFB"/>
              </a:solidFill>
            </a:endParaRPr>
          </a:p>
        </p:txBody>
      </p:sp>
      <p:grpSp>
        <p:nvGrpSpPr>
          <p:cNvPr id="36" name="组合 35"/>
          <p:cNvGrpSpPr/>
          <p:nvPr/>
        </p:nvGrpSpPr>
        <p:grpSpPr>
          <a:xfrm>
            <a:off x="-19685" y="5055058"/>
            <a:ext cx="3406776" cy="706755"/>
            <a:chOff x="5158071" y="1817436"/>
            <a:chExt cx="4021788" cy="4533982"/>
          </a:xfrm>
        </p:grpSpPr>
        <p:sp>
          <p:nvSpPr>
            <p:cNvPr id="3" name="矩形 2"/>
            <p:cNvSpPr/>
            <p:nvPr/>
          </p:nvSpPr>
          <p:spPr>
            <a:xfrm>
              <a:off x="5299752" y="1817436"/>
              <a:ext cx="3880107" cy="4533982"/>
            </a:xfrm>
            <a:prstGeom prst="rect">
              <a:avLst/>
            </a:prstGeom>
            <a:noFill/>
          </p:spPr>
          <p:txBody>
            <a:bodyPr wrap="square" rtlCol="0">
              <a:spAutoFit/>
            </a:bodyPr>
            <a:lstStyle/>
            <a:p>
              <a:pPr algn="just">
                <a:buFont typeface="Wingdings" panose="05000000000000000000" pitchFamily="2" charset="2"/>
              </a:pPr>
              <a:r>
                <a:rPr lang="zh-CN" altLang="zh-CN" sz="2000" dirty="0">
                  <a:solidFill>
                    <a:srgbClr val="5F0F05"/>
                  </a:solidFill>
                  <a:latin typeface="微软雅黑" panose="020B0503020204020204" charset="-122"/>
                  <a:ea typeface="微软雅黑" panose="020B0503020204020204" charset="-122"/>
                  <a:sym typeface="+mn-ea"/>
                </a:rPr>
                <a:t>中国故事：将青春和生命献给脱贫攻坚事业的黄文秀</a:t>
              </a:r>
              <a:endParaRPr lang="zh-CN" altLang="zh-CN" sz="2000" dirty="0">
                <a:solidFill>
                  <a:srgbClr val="5F0F05"/>
                </a:solidFill>
                <a:latin typeface="微软雅黑" panose="020B0503020204020204" charset="-122"/>
                <a:ea typeface="微软雅黑" panose="020B0503020204020204" charset="-122"/>
                <a:sym typeface="+mn-ea"/>
              </a:endParaRPr>
            </a:p>
          </p:txBody>
        </p:sp>
        <p:sp>
          <p:nvSpPr>
            <p:cNvPr id="34" name="矩形 33"/>
            <p:cNvSpPr>
              <a:spLocks noChangeAspect="1"/>
            </p:cNvSpPr>
            <p:nvPr/>
          </p:nvSpPr>
          <p:spPr>
            <a:xfrm>
              <a:off x="5158071" y="1817436"/>
              <a:ext cx="4021787" cy="4533982"/>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grpSp>
        <p:nvGrpSpPr>
          <p:cNvPr id="4" name="组合 3"/>
          <p:cNvGrpSpPr/>
          <p:nvPr/>
        </p:nvGrpSpPr>
        <p:grpSpPr>
          <a:xfrm>
            <a:off x="3597099" y="5082998"/>
            <a:ext cx="3247389" cy="1015663"/>
            <a:chOff x="5158071" y="1817436"/>
            <a:chExt cx="3438572" cy="5014941"/>
          </a:xfrm>
        </p:grpSpPr>
        <p:sp>
          <p:nvSpPr>
            <p:cNvPr id="5" name="矩形 4"/>
            <p:cNvSpPr/>
            <p:nvPr/>
          </p:nvSpPr>
          <p:spPr>
            <a:xfrm>
              <a:off x="5300361" y="1817436"/>
              <a:ext cx="2824904" cy="5014941"/>
            </a:xfrm>
            <a:prstGeom prst="rect">
              <a:avLst/>
            </a:prstGeom>
            <a:noFill/>
          </p:spPr>
          <p:txBody>
            <a:bodyPr wrap="square" rtlCol="0">
              <a:spAutoFit/>
            </a:bodyPr>
            <a:lstStyle/>
            <a:p>
              <a:pPr algn="just">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中国故事：“</a:t>
              </a:r>
              <a:r>
                <a:rPr lang="en-US" altLang="zh-CN" sz="2000" dirty="0">
                  <a:solidFill>
                    <a:srgbClr val="5F0F05"/>
                  </a:solidFill>
                  <a:latin typeface="微软雅黑" panose="020B0503020204020204" charset="-122"/>
                  <a:ea typeface="微软雅黑" panose="020B0503020204020204" charset="-122"/>
                  <a:sym typeface="+mn-ea"/>
                </a:rPr>
                <a:t>90</a:t>
              </a:r>
              <a:r>
                <a:rPr lang="zh-CN" altLang="en-US" sz="2000" dirty="0">
                  <a:solidFill>
                    <a:srgbClr val="5F0F05"/>
                  </a:solidFill>
                  <a:latin typeface="微软雅黑" panose="020B0503020204020204" charset="-122"/>
                  <a:ea typeface="微软雅黑" panose="020B0503020204020204" charset="-122"/>
                  <a:sym typeface="+mn-ea"/>
                </a:rPr>
                <a:t>后”、“</a:t>
              </a:r>
              <a:r>
                <a:rPr lang="en-US" altLang="zh-CN" sz="2000" dirty="0">
                  <a:solidFill>
                    <a:srgbClr val="5F0F05"/>
                  </a:solidFill>
                  <a:latin typeface="微软雅黑" panose="020B0503020204020204" charset="-122"/>
                  <a:ea typeface="微软雅黑" panose="020B0503020204020204" charset="-122"/>
                  <a:sym typeface="+mn-ea"/>
                </a:rPr>
                <a:t>00</a:t>
              </a:r>
              <a:r>
                <a:rPr lang="zh-CN" altLang="en-US" sz="2000" dirty="0">
                  <a:solidFill>
                    <a:srgbClr val="5F0F05"/>
                  </a:solidFill>
                  <a:latin typeface="微软雅黑" panose="020B0503020204020204" charset="-122"/>
                  <a:ea typeface="微软雅黑" panose="020B0503020204020204" charset="-122"/>
                  <a:sym typeface="+mn-ea"/>
                </a:rPr>
                <a:t>后”的抗疫故事</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6" name="矩形 5"/>
            <p:cNvSpPr>
              <a:spLocks noChangeAspect="1"/>
            </p:cNvSpPr>
            <p:nvPr/>
          </p:nvSpPr>
          <p:spPr>
            <a:xfrm>
              <a:off x="5158071" y="1817436"/>
              <a:ext cx="3438572" cy="31080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
        <p:nvSpPr>
          <p:cNvPr id="33" name="下箭头 32"/>
          <p:cNvSpPr/>
          <p:nvPr/>
        </p:nvSpPr>
        <p:spPr>
          <a:xfrm>
            <a:off x="1007110" y="4451808"/>
            <a:ext cx="282575" cy="494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7" name="下箭头 6"/>
          <p:cNvSpPr/>
          <p:nvPr/>
        </p:nvSpPr>
        <p:spPr>
          <a:xfrm>
            <a:off x="4961255" y="4451808"/>
            <a:ext cx="282575" cy="494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 name="矩形 8"/>
          <p:cNvSpPr/>
          <p:nvPr/>
        </p:nvSpPr>
        <p:spPr>
          <a:xfrm>
            <a:off x="3311525" y="1072338"/>
            <a:ext cx="5311775" cy="866775"/>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060"/>
              </a:solidFill>
              <a:latin typeface="微软雅黑" panose="020B0503020204020204" charset="-122"/>
              <a:ea typeface="微软雅黑" panose="020B0503020204020204" charset="-122"/>
            </a:endParaRPr>
          </a:p>
        </p:txBody>
      </p:sp>
      <p:sp>
        <p:nvSpPr>
          <p:cNvPr id="12" name="文本框 11"/>
          <p:cNvSpPr txBox="1"/>
          <p:nvPr/>
        </p:nvSpPr>
        <p:spPr>
          <a:xfrm>
            <a:off x="3612515" y="1213943"/>
            <a:ext cx="4653280" cy="583565"/>
          </a:xfrm>
          <a:prstGeom prst="rect">
            <a:avLst/>
          </a:prstGeom>
          <a:noFill/>
        </p:spPr>
        <p:txBody>
          <a:bodyPr wrap="none" rtlCol="0" anchor="t">
            <a:spAutoFit/>
          </a:bodyPr>
          <a:lstStyle/>
          <a:p>
            <a:r>
              <a:rPr lang="zh-CN" altLang="en-US" sz="3200" kern="0">
                <a:ln>
                  <a:noFill/>
                </a:ln>
                <a:effectLst/>
                <a:uLnTx/>
                <a:uFillTx/>
                <a:sym typeface="Calibri" panose="020F0502020204030204" charset="0"/>
              </a:rPr>
              <a:t>《中国之制与中国之治》</a:t>
            </a:r>
            <a:endParaRPr lang="zh-CN" altLang="en-US" sz="3200" kern="0">
              <a:ln>
                <a:noFill/>
              </a:ln>
              <a:effectLst/>
              <a:uLnTx/>
              <a:uFillTx/>
              <a:sym typeface="Calibri" panose="020F0502020204030204" charset="0"/>
            </a:endParaRPr>
          </a:p>
        </p:txBody>
      </p:sp>
      <p:sp>
        <p:nvSpPr>
          <p:cNvPr id="22" name="矩形 21"/>
          <p:cNvSpPr/>
          <p:nvPr/>
        </p:nvSpPr>
        <p:spPr>
          <a:xfrm>
            <a:off x="9999758" y="2397820"/>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a:solidFill>
                  <a:srgbClr val="FFFDFB"/>
                </a:solidFill>
              </a:rPr>
              <a:t>……</a:t>
            </a:r>
            <a:endParaRPr lang="en-US" altLang="zh-CN" sz="4400" b="1">
              <a:solidFill>
                <a:srgbClr val="FFFDFB"/>
              </a:solidFill>
            </a:endParaRPr>
          </a:p>
        </p:txBody>
      </p:sp>
      <p:sp>
        <p:nvSpPr>
          <p:cNvPr id="23" name="矩形 22"/>
          <p:cNvSpPr/>
          <p:nvPr/>
        </p:nvSpPr>
        <p:spPr>
          <a:xfrm>
            <a:off x="7486795" y="2397820"/>
            <a:ext cx="1944900" cy="1944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a:solidFill>
                  <a:srgbClr val="FFFDFB"/>
                </a:solidFill>
              </a:rPr>
              <a:t>基建</a:t>
            </a:r>
            <a:endParaRPr lang="zh-CN" altLang="en-US" sz="4400" b="1">
              <a:solidFill>
                <a:srgbClr val="FFFDFB"/>
              </a:solidFill>
            </a:endParaRPr>
          </a:p>
          <a:p>
            <a:pPr algn="ctr"/>
            <a:r>
              <a:rPr lang="zh-CN" altLang="en-US" sz="4400" b="1">
                <a:solidFill>
                  <a:srgbClr val="FFFDFB"/>
                </a:solidFill>
              </a:rPr>
              <a:t>奇迹</a:t>
            </a:r>
            <a:endParaRPr lang="zh-CN" altLang="en-US" sz="4400" b="1">
              <a:solidFill>
                <a:srgbClr val="FFFDFB"/>
              </a:solidFill>
            </a:endParaRPr>
          </a:p>
        </p:txBody>
      </p:sp>
      <p:sp>
        <p:nvSpPr>
          <p:cNvPr id="24" name="下箭头 23"/>
          <p:cNvSpPr/>
          <p:nvPr/>
        </p:nvSpPr>
        <p:spPr>
          <a:xfrm>
            <a:off x="8450580" y="4451808"/>
            <a:ext cx="282575" cy="494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nvGrpSpPr>
          <p:cNvPr id="25" name="组合 24"/>
          <p:cNvGrpSpPr/>
          <p:nvPr/>
        </p:nvGrpSpPr>
        <p:grpSpPr>
          <a:xfrm>
            <a:off x="7066915" y="5055058"/>
            <a:ext cx="3371850" cy="706755"/>
            <a:chOff x="5158071" y="1817436"/>
            <a:chExt cx="3438572" cy="3489676"/>
          </a:xfrm>
        </p:grpSpPr>
        <p:sp>
          <p:nvSpPr>
            <p:cNvPr id="26" name="矩形 25"/>
            <p:cNvSpPr/>
            <p:nvPr/>
          </p:nvSpPr>
          <p:spPr>
            <a:xfrm>
              <a:off x="5300361" y="1817436"/>
              <a:ext cx="2824903" cy="3489676"/>
            </a:xfrm>
            <a:prstGeom prst="rect">
              <a:avLst/>
            </a:prstGeom>
            <a:noFill/>
          </p:spPr>
          <p:txBody>
            <a:bodyPr wrap="square" rtlCol="0">
              <a:spAutoFit/>
            </a:bodyPr>
            <a:lstStyle/>
            <a:p>
              <a:pPr algn="just">
                <a:buFont typeface="Wingdings" panose="05000000000000000000" pitchFamily="2" charset="2"/>
              </a:pPr>
              <a:r>
                <a:rPr lang="zh-CN" altLang="en-US" sz="2000" dirty="0">
                  <a:solidFill>
                    <a:srgbClr val="5F0F05"/>
                  </a:solidFill>
                  <a:latin typeface="微软雅黑" panose="020B0503020204020204" charset="-122"/>
                  <a:ea typeface="微软雅黑" panose="020B0503020204020204" charset="-122"/>
                  <a:sym typeface="+mn-ea"/>
                </a:rPr>
                <a:t>中国故事：港珠澳大桥总设计师孟凡超的故事</a:t>
              </a:r>
              <a:endParaRPr lang="zh-CN" altLang="en-US" sz="2000" dirty="0">
                <a:solidFill>
                  <a:srgbClr val="5F0F05"/>
                </a:solidFill>
                <a:latin typeface="微软雅黑" panose="020B0503020204020204" charset="-122"/>
                <a:ea typeface="微软雅黑" panose="020B0503020204020204" charset="-122"/>
                <a:sym typeface="+mn-ea"/>
              </a:endParaRPr>
            </a:p>
          </p:txBody>
        </p:sp>
        <p:sp>
          <p:nvSpPr>
            <p:cNvPr id="27" name="矩形 26"/>
            <p:cNvSpPr>
              <a:spLocks noChangeAspect="1"/>
            </p:cNvSpPr>
            <p:nvPr/>
          </p:nvSpPr>
          <p:spPr>
            <a:xfrm>
              <a:off x="5158071" y="1817436"/>
              <a:ext cx="3438572" cy="31080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dirty="0">
                <a:solidFill>
                  <a:srgbClr val="C00000"/>
                </a:solidFill>
                <a:latin typeface="微软雅黑" panose="020B0503020204020204" charset="-122"/>
                <a:ea typeface="微软雅黑" panose="020B0503020204020204"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a:spLocks noChangeAspect="1"/>
          </p:cNvSpPr>
          <p:nvPr/>
        </p:nvSpPr>
        <p:spPr>
          <a:xfrm>
            <a:off x="347980" y="546543"/>
            <a:ext cx="9152890" cy="718820"/>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Ø"/>
            </a:pPr>
            <a:r>
              <a:rPr lang="zh-CN" altLang="en-US" sz="3200" b="1" dirty="0">
                <a:solidFill>
                  <a:srgbClr val="C00000"/>
                </a:solidFill>
                <a:latin typeface="微软雅黑" panose="020B0503020204020204" charset="-122"/>
                <a:ea typeface="微软雅黑" panose="020B0503020204020204" charset="-122"/>
                <a:sym typeface="+mn-ea"/>
              </a:rPr>
              <a:t>处理好</a:t>
            </a:r>
            <a:r>
              <a:rPr lang="en-US" altLang="zh-CN" sz="3200" b="1" dirty="0">
                <a:solidFill>
                  <a:srgbClr val="C00000"/>
                </a:solidFill>
                <a:latin typeface="微软雅黑" panose="020B0503020204020204" charset="-122"/>
                <a:ea typeface="微软雅黑" panose="020B0503020204020204" charset="-122"/>
                <a:sym typeface="+mn-ea"/>
              </a:rPr>
              <a:t>“</a:t>
            </a:r>
            <a:r>
              <a:rPr lang="zh-CN" altLang="en-US" sz="3200" b="1" dirty="0">
                <a:solidFill>
                  <a:srgbClr val="C00000"/>
                </a:solidFill>
                <a:latin typeface="微软雅黑" panose="020B0503020204020204" charset="-122"/>
                <a:ea typeface="微软雅黑" panose="020B0503020204020204" charset="-122"/>
                <a:sym typeface="+mn-ea"/>
              </a:rPr>
              <a:t>大</a:t>
            </a:r>
            <a:r>
              <a:rPr lang="en-US" altLang="zh-CN" sz="3200" b="1" dirty="0">
                <a:solidFill>
                  <a:srgbClr val="C00000"/>
                </a:solidFill>
                <a:latin typeface="微软雅黑" panose="020B0503020204020204" charset="-122"/>
                <a:ea typeface="微软雅黑" panose="020B0503020204020204" charset="-122"/>
                <a:sym typeface="+mn-ea"/>
              </a:rPr>
              <a:t>”</a:t>
            </a:r>
            <a:r>
              <a:rPr lang="zh-CN" altLang="en-US" sz="3200" b="1" dirty="0">
                <a:solidFill>
                  <a:srgbClr val="C00000"/>
                </a:solidFill>
                <a:latin typeface="微软雅黑" panose="020B0503020204020204" charset="-122"/>
                <a:ea typeface="微软雅黑" panose="020B0503020204020204" charset="-122"/>
                <a:sym typeface="+mn-ea"/>
              </a:rPr>
              <a:t>与</a:t>
            </a:r>
            <a:r>
              <a:rPr lang="en-US" altLang="zh-CN" sz="3200" b="1" dirty="0">
                <a:solidFill>
                  <a:srgbClr val="C00000"/>
                </a:solidFill>
                <a:latin typeface="微软雅黑" panose="020B0503020204020204" charset="-122"/>
                <a:ea typeface="微软雅黑" panose="020B0503020204020204" charset="-122"/>
                <a:sym typeface="+mn-ea"/>
              </a:rPr>
              <a:t>”</a:t>
            </a:r>
            <a:r>
              <a:rPr lang="zh-CN" altLang="zh-CN" sz="3200" b="1" dirty="0">
                <a:solidFill>
                  <a:srgbClr val="C00000"/>
                </a:solidFill>
                <a:latin typeface="微软雅黑" panose="020B0503020204020204" charset="-122"/>
                <a:ea typeface="微软雅黑" panose="020B0503020204020204" charset="-122"/>
                <a:sym typeface="+mn-ea"/>
              </a:rPr>
              <a:t>小</a:t>
            </a:r>
            <a:r>
              <a:rPr lang="en-US" altLang="zh-CN" sz="3200" b="1" dirty="0">
                <a:solidFill>
                  <a:srgbClr val="C00000"/>
                </a:solidFill>
                <a:latin typeface="微软雅黑" panose="020B0503020204020204" charset="-122"/>
                <a:ea typeface="微软雅黑" panose="020B0503020204020204" charset="-122"/>
                <a:sym typeface="+mn-ea"/>
              </a:rPr>
              <a:t>”</a:t>
            </a:r>
            <a:r>
              <a:rPr lang="zh-CN" altLang="en-US" sz="3200" b="1" dirty="0">
                <a:solidFill>
                  <a:srgbClr val="C00000"/>
                </a:solidFill>
                <a:latin typeface="微软雅黑" panose="020B0503020204020204" charset="-122"/>
                <a:ea typeface="微软雅黑" panose="020B0503020204020204" charset="-122"/>
                <a:sym typeface="+mn-ea"/>
              </a:rPr>
              <a:t>的关系</a:t>
            </a:r>
            <a:endParaRPr lang="en-US" altLang="zh-CN" sz="3200" b="1" dirty="0">
              <a:solidFill>
                <a:srgbClr val="C00000"/>
              </a:solidFill>
              <a:latin typeface="微软雅黑" panose="020B0503020204020204" charset="-122"/>
              <a:ea typeface="微软雅黑" panose="020B0503020204020204" charset="-122"/>
            </a:endParaRPr>
          </a:p>
        </p:txBody>
      </p:sp>
      <p:sp>
        <p:nvSpPr>
          <p:cNvPr id="22" name="圆角矩形 21"/>
          <p:cNvSpPr/>
          <p:nvPr/>
        </p:nvSpPr>
        <p:spPr>
          <a:xfrm>
            <a:off x="771541" y="2278380"/>
            <a:ext cx="8729329" cy="2878455"/>
          </a:xfrm>
          <a:prstGeom prst="roundRect">
            <a:avLst/>
          </a:prstGeom>
        </p:spPr>
        <p:style>
          <a:lnRef idx="2">
            <a:srgbClr val="DED536"/>
          </a:lnRef>
          <a:fillRef idx="1">
            <a:srgbClr val="FFFFFF"/>
          </a:fillRef>
          <a:effectRef idx="0">
            <a:srgbClr val="DED536"/>
          </a:effectRef>
          <a:fontRef idx="minor">
            <a:srgbClr val="000000"/>
          </a:fontRef>
        </p:style>
        <p:txBody>
          <a:bodyPr anchor="ct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                </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立足</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大</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时代，讲究</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小</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目标</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                </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遵循</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大</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体系，找准</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小</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切口</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                </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锻造</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大</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担当，注重</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小</a:t>
            </a: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活动</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608965" y="1486535"/>
            <a:ext cx="5205095" cy="240284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2" name="矩形 1"/>
          <p:cNvSpPr/>
          <p:nvPr/>
        </p:nvSpPr>
        <p:spPr>
          <a:xfrm>
            <a:off x="6504305" y="1486535"/>
            <a:ext cx="5318760" cy="240284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2800" b="1">
                <a:solidFill>
                  <a:srgbClr val="002060"/>
                </a:solidFill>
                <a:latin typeface="微软雅黑" panose="020B0503020204020204" charset="-122"/>
                <a:ea typeface="微软雅黑" panose="020B0503020204020204" charset="-122"/>
                <a:sym typeface="+mn-ea"/>
              </a:rPr>
              <a:t>个人梦</a:t>
            </a:r>
            <a:endParaRPr lang="zh-CN" altLang="en-US" sz="2800" b="1">
              <a:solidFill>
                <a:srgbClr val="002060"/>
              </a:solidFill>
              <a:latin typeface="微软雅黑" panose="020B0503020204020204" charset="-122"/>
              <a:ea typeface="微软雅黑" panose="020B0503020204020204" charset="-122"/>
            </a:endParaRPr>
          </a:p>
          <a:p>
            <a:pPr algn="ctr"/>
            <a:r>
              <a:rPr lang="zh-CN" altLang="en-US" sz="2800" b="1">
                <a:solidFill>
                  <a:srgbClr val="002060"/>
                </a:solidFill>
                <a:latin typeface="微软雅黑" panose="020B0503020204020204" charset="-122"/>
                <a:ea typeface="微软雅黑" panose="020B0503020204020204" charset="-122"/>
                <a:sym typeface="+mn-ea"/>
              </a:rPr>
              <a:t>“人人都是弄潮儿”——</a:t>
            </a:r>
            <a:endParaRPr lang="zh-CN" altLang="en-US" sz="2800" b="1">
              <a:solidFill>
                <a:srgbClr val="002060"/>
              </a:solidFill>
              <a:latin typeface="微软雅黑" panose="020B0503020204020204" charset="-122"/>
              <a:ea typeface="微软雅黑" panose="020B0503020204020204" charset="-122"/>
              <a:sym typeface="+mn-ea"/>
            </a:endParaRPr>
          </a:p>
          <a:p>
            <a:pPr algn="ctr"/>
            <a:r>
              <a:rPr lang="zh-CN" altLang="en-US" sz="2800" b="1">
                <a:solidFill>
                  <a:srgbClr val="002060"/>
                </a:solidFill>
                <a:latin typeface="微软雅黑" panose="020B0503020204020204" charset="-122"/>
                <a:ea typeface="微软雅黑" panose="020B0503020204020204" charset="-122"/>
                <a:sym typeface="+mn-ea"/>
              </a:rPr>
              <a:t>“我”的宣言</a:t>
            </a:r>
            <a:endParaRPr lang="zh-CN" altLang="en-US" sz="2800" b="1">
              <a:solidFill>
                <a:srgbClr val="002060"/>
              </a:solidFill>
              <a:latin typeface="微软雅黑" panose="020B0503020204020204" charset="-122"/>
              <a:ea typeface="微软雅黑" panose="020B0503020204020204" charset="-122"/>
            </a:endParaRPr>
          </a:p>
        </p:txBody>
      </p:sp>
      <p:sp>
        <p:nvSpPr>
          <p:cNvPr id="3" name="矩形 2"/>
          <p:cNvSpPr/>
          <p:nvPr/>
        </p:nvSpPr>
        <p:spPr>
          <a:xfrm>
            <a:off x="2184400" y="1212216"/>
            <a:ext cx="1791730"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002060"/>
                </a:solidFill>
                <a:latin typeface="微软雅黑" panose="020B0503020204020204" charset="-122"/>
                <a:ea typeface="微软雅黑" panose="020B0503020204020204" charset="-122"/>
              </a:rPr>
              <a:t>“大”时代</a:t>
            </a:r>
            <a:endParaRPr lang="zh-CN" altLang="en-US" sz="2400" dirty="0">
              <a:solidFill>
                <a:srgbClr val="002060"/>
              </a:solidFill>
              <a:latin typeface="微软雅黑" panose="020B0503020204020204" charset="-122"/>
              <a:ea typeface="微软雅黑" panose="020B0503020204020204" charset="-122"/>
            </a:endParaRPr>
          </a:p>
        </p:txBody>
      </p:sp>
      <p:sp>
        <p:nvSpPr>
          <p:cNvPr id="7" name="矩形 6"/>
          <p:cNvSpPr/>
          <p:nvPr/>
        </p:nvSpPr>
        <p:spPr>
          <a:xfrm>
            <a:off x="8266674" y="1212215"/>
            <a:ext cx="1791730"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002060"/>
                </a:solidFill>
                <a:latin typeface="微软雅黑" panose="020B0503020204020204" charset="-122"/>
                <a:ea typeface="微软雅黑" panose="020B0503020204020204" charset="-122"/>
              </a:rPr>
              <a:t>“小”目标</a:t>
            </a:r>
            <a:endParaRPr lang="zh-CN" altLang="en-US" sz="2400" dirty="0">
              <a:solidFill>
                <a:srgbClr val="002060"/>
              </a:solidFill>
              <a:latin typeface="微软雅黑" panose="020B0503020204020204" charset="-122"/>
              <a:ea typeface="微软雅黑" panose="020B0503020204020204" charset="-122"/>
            </a:endParaRPr>
          </a:p>
        </p:txBody>
      </p:sp>
      <p:sp>
        <p:nvSpPr>
          <p:cNvPr id="4" name="圆角矩形 3"/>
          <p:cNvSpPr/>
          <p:nvPr/>
        </p:nvSpPr>
        <p:spPr>
          <a:xfrm>
            <a:off x="608965" y="2111375"/>
            <a:ext cx="4609465" cy="1383665"/>
          </a:xfrm>
          <a:prstGeom prst="roundRect">
            <a:avLst>
              <a:gd name="adj" fmla="val 14335"/>
            </a:avLst>
          </a:prstGeom>
          <a:noFill/>
          <a:ln w="762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None/>
            </a:pPr>
            <a:r>
              <a:rPr lang="zh-CN" altLang="en-US" sz="2800" b="1">
                <a:solidFill>
                  <a:srgbClr val="002060"/>
                </a:solidFill>
                <a:latin typeface="微软雅黑" panose="020B0503020204020204" charset="-122"/>
                <a:ea typeface="微软雅黑" panose="020B0503020204020204" charset="-122"/>
                <a:sym typeface="+mn-ea"/>
              </a:rPr>
              <a:t>中国梦</a:t>
            </a:r>
            <a:endParaRPr lang="zh-CN" altLang="en-US" sz="2800" b="1">
              <a:solidFill>
                <a:srgbClr val="002060"/>
              </a:solidFill>
              <a:latin typeface="微软雅黑" panose="020B0503020204020204" charset="-122"/>
              <a:ea typeface="微软雅黑" panose="020B0503020204020204" charset="-122"/>
            </a:endParaRPr>
          </a:p>
          <a:p>
            <a:pPr algn="ctr">
              <a:buClrTx/>
              <a:buSzTx/>
              <a:buNone/>
            </a:pPr>
            <a:r>
              <a:rPr lang="zh-CN" altLang="en-US" sz="2800" b="1">
                <a:solidFill>
                  <a:srgbClr val="002060"/>
                </a:solidFill>
                <a:latin typeface="微软雅黑" panose="020B0503020204020204" charset="-122"/>
                <a:ea typeface="微软雅黑" panose="020B0503020204020204" charset="-122"/>
                <a:sym typeface="+mn-ea"/>
              </a:rPr>
              <a:t>“人人都是弄潮儿”——时代脊梁</a:t>
            </a:r>
            <a:endParaRPr lang="zh-CN" altLang="en-US" sz="2800" b="1">
              <a:solidFill>
                <a:srgbClr val="002060"/>
              </a:solidFill>
              <a:latin typeface="微软雅黑" panose="020B0503020204020204" charset="-122"/>
              <a:ea typeface="微软雅黑" panose="020B0503020204020204" charset="-122"/>
            </a:endParaRPr>
          </a:p>
        </p:txBody>
      </p:sp>
      <p:sp>
        <p:nvSpPr>
          <p:cNvPr id="11" name="圆角矩形 10"/>
          <p:cNvSpPr/>
          <p:nvPr/>
        </p:nvSpPr>
        <p:spPr>
          <a:xfrm>
            <a:off x="772795" y="3896360"/>
            <a:ext cx="4445635" cy="1383665"/>
          </a:xfrm>
          <a:prstGeom prst="roundRect">
            <a:avLst>
              <a:gd name="adj" fmla="val 14335"/>
            </a:avLst>
          </a:prstGeom>
          <a:noFill/>
          <a:ln w="762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5">
                  <a:lumMod val="75000"/>
                </a:schemeClr>
              </a:solidFill>
            </a:endParaRPr>
          </a:p>
        </p:txBody>
      </p:sp>
      <p:sp>
        <p:nvSpPr>
          <p:cNvPr id="13" name="圆角矩形 12"/>
          <p:cNvSpPr/>
          <p:nvPr/>
        </p:nvSpPr>
        <p:spPr>
          <a:xfrm>
            <a:off x="6795135" y="3896360"/>
            <a:ext cx="4445635" cy="1383665"/>
          </a:xfrm>
          <a:prstGeom prst="roundRect">
            <a:avLst>
              <a:gd name="adj" fmla="val 14335"/>
            </a:avLst>
          </a:prstGeom>
          <a:noFill/>
          <a:ln w="762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accent5">
                  <a:lumMod val="75000"/>
                </a:schemeClr>
              </a:solidFill>
            </a:endParaRPr>
          </a:p>
        </p:txBody>
      </p:sp>
      <p:sp>
        <p:nvSpPr>
          <p:cNvPr id="100" name="文本框 99"/>
          <p:cNvSpPr txBox="1"/>
          <p:nvPr/>
        </p:nvSpPr>
        <p:spPr>
          <a:xfrm>
            <a:off x="4077970" y="4051935"/>
            <a:ext cx="5080000" cy="398780"/>
          </a:xfrm>
          <a:prstGeom prst="rect">
            <a:avLst/>
          </a:prstGeom>
          <a:noFill/>
          <a:ln w="9525">
            <a:noFill/>
          </a:ln>
        </p:spPr>
        <p:txBody>
          <a:bodyPr>
            <a:spAutoFit/>
          </a:bodyPr>
          <a:lstStyle/>
          <a:p>
            <a:pPr indent="0"/>
            <a:endParaRPr lang="zh-CN" altLang="en-US" sz="2000"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608965" y="1486535"/>
            <a:ext cx="4773295" cy="410083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2" name="矩形 1"/>
          <p:cNvSpPr/>
          <p:nvPr/>
        </p:nvSpPr>
        <p:spPr>
          <a:xfrm>
            <a:off x="5785485" y="1487170"/>
            <a:ext cx="6037580" cy="40995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6" name="矩形 5"/>
          <p:cNvSpPr/>
          <p:nvPr/>
        </p:nvSpPr>
        <p:spPr>
          <a:xfrm>
            <a:off x="2184400" y="1212215"/>
            <a:ext cx="1743744"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002060"/>
                </a:solidFill>
                <a:latin typeface="微软雅黑" panose="020B0503020204020204" charset="-122"/>
                <a:ea typeface="微软雅黑" panose="020B0503020204020204" charset="-122"/>
              </a:rPr>
              <a:t>“大”体系</a:t>
            </a:r>
            <a:endParaRPr lang="zh-CN" altLang="en-US" sz="2400" dirty="0">
              <a:solidFill>
                <a:srgbClr val="002060"/>
              </a:solidFill>
              <a:latin typeface="微软雅黑" panose="020B0503020204020204" charset="-122"/>
              <a:ea typeface="微软雅黑" panose="020B0503020204020204" charset="-122"/>
            </a:endParaRPr>
          </a:p>
        </p:txBody>
      </p:sp>
      <p:sp>
        <p:nvSpPr>
          <p:cNvPr id="7" name="矩形 6"/>
          <p:cNvSpPr/>
          <p:nvPr/>
        </p:nvSpPr>
        <p:spPr>
          <a:xfrm>
            <a:off x="7993380" y="1212215"/>
            <a:ext cx="1743744"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002060"/>
                </a:solidFill>
                <a:latin typeface="微软雅黑" panose="020B0503020204020204" charset="-122"/>
                <a:ea typeface="微软雅黑" panose="020B0503020204020204" charset="-122"/>
              </a:rPr>
              <a:t>“小”切口</a:t>
            </a:r>
            <a:endParaRPr lang="zh-CN" altLang="en-US" sz="2400" dirty="0">
              <a:solidFill>
                <a:srgbClr val="002060"/>
              </a:solidFill>
              <a:latin typeface="微软雅黑" panose="020B0503020204020204" charset="-122"/>
              <a:ea typeface="微软雅黑" panose="020B0503020204020204" charset="-122"/>
            </a:endParaRPr>
          </a:p>
        </p:txBody>
      </p:sp>
      <p:sp>
        <p:nvSpPr>
          <p:cNvPr id="3" name="圆角矩形 2"/>
          <p:cNvSpPr/>
          <p:nvPr/>
        </p:nvSpPr>
        <p:spPr>
          <a:xfrm>
            <a:off x="937435" y="2629696"/>
            <a:ext cx="3862534" cy="1383829"/>
          </a:xfrm>
          <a:prstGeom prst="roundRect">
            <a:avLst>
              <a:gd name="adj" fmla="val 14335"/>
            </a:avLst>
          </a:prstGeom>
          <a:noFill/>
          <a:ln w="762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002060"/>
                </a:solidFill>
                <a:latin typeface="微软雅黑" panose="020B0503020204020204" charset="-122"/>
                <a:ea typeface="微软雅黑" panose="020B0503020204020204" charset="-122"/>
                <a:sym typeface="+mn-ea"/>
              </a:rPr>
              <a:t>中国特色社会主义制度是怎么来的？</a:t>
            </a:r>
            <a:endParaRPr lang="zh-CN" altLang="en-US" sz="2800" b="1">
              <a:solidFill>
                <a:srgbClr val="002060"/>
              </a:solidFill>
              <a:latin typeface="微软雅黑" panose="020B0503020204020204" charset="-122"/>
              <a:ea typeface="微软雅黑" panose="020B0503020204020204" charset="-122"/>
              <a:sym typeface="+mn-ea"/>
            </a:endParaRPr>
          </a:p>
          <a:p>
            <a:pPr algn="ctr"/>
            <a:r>
              <a:rPr lang="zh-CN" altLang="en-US" sz="2800" b="1">
                <a:solidFill>
                  <a:srgbClr val="002060"/>
                </a:solidFill>
                <a:latin typeface="微软雅黑" panose="020B0503020204020204" charset="-122"/>
                <a:ea typeface="微软雅黑" panose="020B0503020204020204" charset="-122"/>
                <a:sym typeface="+mn-ea"/>
              </a:rPr>
              <a:t>为什么好？</a:t>
            </a:r>
            <a:endParaRPr lang="zh-CN" altLang="en-US" sz="2800" b="1">
              <a:solidFill>
                <a:srgbClr val="002060"/>
              </a:solidFill>
              <a:latin typeface="微软雅黑" panose="020B0503020204020204" charset="-122"/>
              <a:ea typeface="微软雅黑" panose="020B0503020204020204" charset="-122"/>
              <a:sym typeface="+mn-ea"/>
            </a:endParaRPr>
          </a:p>
          <a:p>
            <a:pPr algn="ctr"/>
            <a:r>
              <a:rPr lang="zh-CN" altLang="en-US" sz="2800" b="1">
                <a:solidFill>
                  <a:srgbClr val="002060"/>
                </a:solidFill>
                <a:latin typeface="微软雅黑" panose="020B0503020204020204" charset="-122"/>
                <a:ea typeface="微软雅黑" panose="020B0503020204020204" charset="-122"/>
                <a:sym typeface="+mn-ea"/>
              </a:rPr>
              <a:t>如何行稳致远？</a:t>
            </a:r>
            <a:endParaRPr lang="zh-CN" altLang="zh-CN" sz="2800" b="1" dirty="0">
              <a:solidFill>
                <a:schemeClr val="accent5">
                  <a:lumMod val="75000"/>
                </a:schemeClr>
              </a:solidFill>
            </a:endParaRPr>
          </a:p>
        </p:txBody>
      </p:sp>
      <p:sp>
        <p:nvSpPr>
          <p:cNvPr id="5" name="文本框 4"/>
          <p:cNvSpPr txBox="1"/>
          <p:nvPr/>
        </p:nvSpPr>
        <p:spPr>
          <a:xfrm>
            <a:off x="5930900" y="2049145"/>
            <a:ext cx="5746750" cy="3538220"/>
          </a:xfrm>
          <a:prstGeom prst="rect">
            <a:avLst/>
          </a:prstGeom>
          <a:noFill/>
        </p:spPr>
        <p:txBody>
          <a:bodyPr wrap="square" rtlCol="0" anchor="t">
            <a:spAutoFit/>
          </a:bodyPr>
          <a:lstStyle/>
          <a:p>
            <a:pPr>
              <a:buClrTx/>
              <a:buSzTx/>
              <a:buNone/>
            </a:pPr>
            <a:r>
              <a:rPr lang="zh-CN" altLang="en-US" sz="2800" b="1" dirty="0">
                <a:solidFill>
                  <a:srgbClr val="002060"/>
                </a:solidFill>
                <a:latin typeface="微软雅黑" panose="020B0503020204020204" charset="-122"/>
                <a:ea typeface="微软雅黑" panose="020B0503020204020204" charset="-122"/>
                <a:sym typeface="+mn-ea"/>
              </a:rPr>
              <a:t>以“中国共产党百年述职报告”为切入口，以第一人称的口吻讲述中国共产党带领中国人民迎来了从站起来、富起来到强起来的历程，以述职的形式引导学生探寻党和人民在长期实践探索中形成的中国特色社会主义制度，进而建构对中国特色社会主义制度的认同。</a:t>
            </a:r>
            <a:endParaRPr lang="zh-CN" altLang="en-US" sz="2800" b="1" dirty="0">
              <a:solidFill>
                <a:srgbClr val="002060"/>
              </a:solidFill>
              <a:latin typeface="微软雅黑" panose="020B0503020204020204" charset="-122"/>
              <a:ea typeface="微软雅黑" panose="020B050302020402020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43167" y="5231266"/>
            <a:ext cx="12192635" cy="163195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2388158" y="2251566"/>
            <a:ext cx="2082721" cy="2082721"/>
            <a:chOff x="2314173" y="3302350"/>
            <a:chExt cx="2082721" cy="2082721"/>
          </a:xfrm>
        </p:grpSpPr>
        <p:sp>
          <p:nvSpPr>
            <p:cNvPr id="5" name="椭圆 4"/>
            <p:cNvSpPr/>
            <p:nvPr/>
          </p:nvSpPr>
          <p:spPr>
            <a:xfrm>
              <a:off x="2314173" y="3302350"/>
              <a:ext cx="2082721" cy="208272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540885" y="3866869"/>
              <a:ext cx="1559560" cy="953135"/>
            </a:xfrm>
            <a:prstGeom prst="rect">
              <a:avLst/>
            </a:prstGeom>
          </p:spPr>
          <p:txBody>
            <a:bodyPr wrap="none">
              <a:spAutoFit/>
            </a:bodyPr>
            <a:lstStyle>
              <a:defPPr>
                <a:defRPr lang="zh-CN"/>
              </a:defPPr>
              <a:lvl1pPr>
                <a:defRPr sz="6000" b="1">
                  <a:gradFill>
                    <a:gsLst>
                      <a:gs pos="0">
                        <a:schemeClr val="bg1"/>
                      </a:gs>
                      <a:gs pos="100000">
                        <a:srgbClr val="FFFF00"/>
                      </a:gs>
                    </a:gsLst>
                    <a:lin ang="5400000" scaled="1"/>
                  </a:gradFill>
                  <a:ea typeface="微软雅黑" panose="020B0503020204020204" charset="-122"/>
                </a:defRPr>
              </a:lvl1pPr>
            </a:lstStyle>
            <a:p>
              <a:pPr algn="ctr"/>
              <a:r>
                <a:rPr lang="en-US" altLang="zh-CN" sz="2800">
                  <a:solidFill>
                    <a:srgbClr val="FFFDFB"/>
                  </a:solidFill>
                </a:rPr>
                <a:t>“</a:t>
              </a:r>
              <a:r>
                <a:rPr lang="zh-CN" altLang="en-US" sz="2800">
                  <a:solidFill>
                    <a:srgbClr val="FFFDFB"/>
                  </a:solidFill>
                </a:rPr>
                <a:t>小</a:t>
              </a:r>
              <a:r>
                <a:rPr lang="en-US" altLang="zh-CN" sz="2800">
                  <a:solidFill>
                    <a:srgbClr val="FFFDFB"/>
                  </a:solidFill>
                </a:rPr>
                <a:t>”</a:t>
              </a:r>
              <a:r>
                <a:rPr lang="zh-CN" altLang="en-US" sz="2800">
                  <a:solidFill>
                    <a:srgbClr val="FFFDFB"/>
                  </a:solidFill>
                </a:rPr>
                <a:t>活动</a:t>
              </a:r>
              <a:endParaRPr lang="zh-CN" altLang="en-US" sz="2800">
                <a:solidFill>
                  <a:srgbClr val="FFFDFB"/>
                </a:solidFill>
              </a:endParaRPr>
            </a:p>
            <a:p>
              <a:pPr algn="ctr"/>
              <a:r>
                <a:rPr lang="en-US" altLang="zh-CN" sz="2800">
                  <a:solidFill>
                    <a:srgbClr val="FFFDFB"/>
                  </a:solidFill>
                </a:rPr>
                <a:t>“</a:t>
              </a:r>
              <a:r>
                <a:rPr lang="zh-CN" altLang="en-US" sz="2800">
                  <a:solidFill>
                    <a:srgbClr val="FFFDFB"/>
                  </a:solidFill>
                </a:rPr>
                <a:t>大</a:t>
              </a:r>
              <a:r>
                <a:rPr lang="en-US" altLang="zh-CN" sz="2800">
                  <a:solidFill>
                    <a:srgbClr val="FFFDFB"/>
                  </a:solidFill>
                </a:rPr>
                <a:t>”</a:t>
              </a:r>
              <a:r>
                <a:rPr lang="zh-CN" altLang="en-US" sz="2800">
                  <a:solidFill>
                    <a:srgbClr val="FFFDFB"/>
                  </a:solidFill>
                </a:rPr>
                <a:t>担当</a:t>
              </a:r>
              <a:endParaRPr lang="zh-CN" altLang="en-US" sz="2800">
                <a:solidFill>
                  <a:srgbClr val="FFFDFB"/>
                </a:solidFill>
              </a:endParaRPr>
            </a:p>
          </p:txBody>
        </p:sp>
      </p:grpSp>
      <p:grpSp>
        <p:nvGrpSpPr>
          <p:cNvPr id="20" name="组合 19"/>
          <p:cNvGrpSpPr/>
          <p:nvPr/>
        </p:nvGrpSpPr>
        <p:grpSpPr>
          <a:xfrm>
            <a:off x="978859" y="2546489"/>
            <a:ext cx="1185708" cy="1185708"/>
            <a:chOff x="819149" y="3147693"/>
            <a:chExt cx="1185708" cy="1185708"/>
          </a:xfrm>
          <a:solidFill>
            <a:srgbClr val="002060"/>
          </a:solidFill>
        </p:grpSpPr>
        <p:sp>
          <p:nvSpPr>
            <p:cNvPr id="2" name="椭圆 1"/>
            <p:cNvSpPr/>
            <p:nvPr/>
          </p:nvSpPr>
          <p:spPr>
            <a:xfrm>
              <a:off x="819149" y="3147693"/>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DFB"/>
                </a:solidFill>
              </a:endParaRPr>
            </a:p>
          </p:txBody>
        </p:sp>
        <p:sp>
          <p:nvSpPr>
            <p:cNvPr id="25" name="矩形 24"/>
            <p:cNvSpPr/>
            <p:nvPr/>
          </p:nvSpPr>
          <p:spPr>
            <a:xfrm>
              <a:off x="959159" y="3387844"/>
              <a:ext cx="792480" cy="829945"/>
            </a:xfrm>
            <a:prstGeom prst="rect">
              <a:avLst/>
            </a:prstGeom>
            <a:grpFill/>
          </p:spPr>
          <p:txBody>
            <a:bodyPr wrap="none">
              <a:spAutoFit/>
            </a:bodyPr>
            <a:lstStyle/>
            <a:p>
              <a:pPr algn="ctr"/>
              <a:r>
                <a:rPr lang="en-US" altLang="zh-CN" sz="2400" b="1">
                  <a:solidFill>
                    <a:srgbClr val="FFFDFB"/>
                  </a:solidFill>
                </a:rPr>
                <a:t>“</a:t>
              </a:r>
              <a:r>
                <a:rPr lang="zh-CN" altLang="en-US" sz="2400" b="1">
                  <a:solidFill>
                    <a:srgbClr val="FFFDFB"/>
                  </a:solidFill>
                </a:rPr>
                <a:t>微</a:t>
              </a:r>
              <a:r>
                <a:rPr lang="en-US" altLang="zh-CN" sz="2400" b="1">
                  <a:solidFill>
                    <a:srgbClr val="FFFDFB"/>
                  </a:solidFill>
                </a:rPr>
                <a:t>”</a:t>
              </a:r>
              <a:endParaRPr lang="en-US" altLang="zh-CN" sz="2400" b="1">
                <a:solidFill>
                  <a:srgbClr val="FFFDFB"/>
                </a:solidFill>
              </a:endParaRPr>
            </a:p>
            <a:p>
              <a:pPr algn="ctr"/>
              <a:r>
                <a:rPr lang="zh-CN" altLang="en-US" sz="2400" b="1">
                  <a:solidFill>
                    <a:srgbClr val="FFFDFB"/>
                  </a:solidFill>
                </a:rPr>
                <a:t>视频</a:t>
              </a:r>
              <a:endParaRPr lang="zh-CN" altLang="en-US" sz="2400" b="1">
                <a:solidFill>
                  <a:srgbClr val="FFFDFB"/>
                </a:solidFill>
              </a:endParaRPr>
            </a:p>
          </p:txBody>
        </p:sp>
      </p:grpSp>
      <p:grpSp>
        <p:nvGrpSpPr>
          <p:cNvPr id="4" name="组合 3"/>
          <p:cNvGrpSpPr/>
          <p:nvPr/>
        </p:nvGrpSpPr>
        <p:grpSpPr>
          <a:xfrm>
            <a:off x="2925822" y="863741"/>
            <a:ext cx="1185708" cy="1185708"/>
            <a:chOff x="2736902" y="1755775"/>
            <a:chExt cx="1185708" cy="1185708"/>
          </a:xfrm>
          <a:solidFill>
            <a:srgbClr val="002060"/>
          </a:solidFill>
        </p:grpSpPr>
        <p:sp>
          <p:nvSpPr>
            <p:cNvPr id="6" name="椭圆 5"/>
            <p:cNvSpPr/>
            <p:nvPr/>
          </p:nvSpPr>
          <p:spPr>
            <a:xfrm>
              <a:off x="2736902" y="1755775"/>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DFB"/>
                </a:solidFill>
              </a:endParaRPr>
            </a:p>
          </p:txBody>
        </p:sp>
        <p:sp>
          <p:nvSpPr>
            <p:cNvPr id="21" name="矩形 20"/>
            <p:cNvSpPr/>
            <p:nvPr/>
          </p:nvSpPr>
          <p:spPr>
            <a:xfrm>
              <a:off x="2945031" y="1959165"/>
              <a:ext cx="792480" cy="829945"/>
            </a:xfrm>
            <a:prstGeom prst="rect">
              <a:avLst/>
            </a:prstGeom>
            <a:grpFill/>
          </p:spPr>
          <p:txBody>
            <a:bodyPr wrap="none">
              <a:spAutoFit/>
            </a:bodyPr>
            <a:lstStyle/>
            <a:p>
              <a:r>
                <a:rPr lang="en-US" altLang="zh-CN" sz="2400" b="1" dirty="0">
                  <a:solidFill>
                    <a:srgbClr val="FFFDFB"/>
                  </a:solidFill>
                </a:rPr>
                <a:t>“</a:t>
              </a:r>
              <a:r>
                <a:rPr lang="zh-CN" altLang="en-US" sz="2400" b="1" dirty="0">
                  <a:solidFill>
                    <a:srgbClr val="FFFDFB"/>
                  </a:solidFill>
                </a:rPr>
                <a:t>微</a:t>
              </a:r>
              <a:r>
                <a:rPr lang="en-US" altLang="zh-CN" sz="2400" b="1" dirty="0">
                  <a:solidFill>
                    <a:srgbClr val="FFFDFB"/>
                  </a:solidFill>
                </a:rPr>
                <a:t>”</a:t>
              </a:r>
              <a:endParaRPr lang="en-US" altLang="zh-CN" sz="2400" b="1" dirty="0">
                <a:solidFill>
                  <a:srgbClr val="FFFDFB"/>
                </a:solidFill>
              </a:endParaRPr>
            </a:p>
            <a:p>
              <a:r>
                <a:rPr lang="zh-CN" altLang="en-US" sz="2400" b="1" dirty="0">
                  <a:solidFill>
                    <a:srgbClr val="FFFDFB"/>
                  </a:solidFill>
                </a:rPr>
                <a:t>辩论</a:t>
              </a:r>
              <a:endParaRPr lang="zh-CN" altLang="en-US" sz="2400" b="1" dirty="0">
                <a:solidFill>
                  <a:srgbClr val="FFFDFB"/>
                </a:solidFill>
              </a:endParaRPr>
            </a:p>
          </p:txBody>
        </p:sp>
      </p:grpSp>
      <p:grpSp>
        <p:nvGrpSpPr>
          <p:cNvPr id="12" name="组合 11"/>
          <p:cNvGrpSpPr/>
          <p:nvPr/>
        </p:nvGrpSpPr>
        <p:grpSpPr>
          <a:xfrm>
            <a:off x="4627407" y="2458675"/>
            <a:ext cx="1185708" cy="1185708"/>
            <a:chOff x="4592792" y="3178624"/>
            <a:chExt cx="1185708" cy="1185708"/>
          </a:xfrm>
          <a:solidFill>
            <a:srgbClr val="002060"/>
          </a:solidFill>
        </p:grpSpPr>
        <p:sp>
          <p:nvSpPr>
            <p:cNvPr id="7" name="椭圆 6"/>
            <p:cNvSpPr/>
            <p:nvPr/>
          </p:nvSpPr>
          <p:spPr>
            <a:xfrm>
              <a:off x="4592792" y="3178624"/>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DFB"/>
                </a:solidFill>
              </a:endParaRPr>
            </a:p>
          </p:txBody>
        </p:sp>
        <p:sp>
          <p:nvSpPr>
            <p:cNvPr id="22" name="矩形 21"/>
            <p:cNvSpPr/>
            <p:nvPr/>
          </p:nvSpPr>
          <p:spPr>
            <a:xfrm>
              <a:off x="4802179" y="3444359"/>
              <a:ext cx="792480" cy="829945"/>
            </a:xfrm>
            <a:prstGeom prst="rect">
              <a:avLst/>
            </a:prstGeom>
            <a:grpFill/>
          </p:spPr>
          <p:txBody>
            <a:bodyPr wrap="none">
              <a:spAutoFit/>
            </a:bodyPr>
            <a:lstStyle/>
            <a:p>
              <a:pPr algn="ctr"/>
              <a:r>
                <a:rPr lang="en-US" altLang="zh-CN" sz="2400" b="1">
                  <a:solidFill>
                    <a:srgbClr val="FFFDFB"/>
                  </a:solidFill>
                </a:rPr>
                <a:t>“</a:t>
              </a:r>
              <a:r>
                <a:rPr lang="zh-CN" altLang="en-US" sz="2400" b="1">
                  <a:solidFill>
                    <a:srgbClr val="FFFDFB"/>
                  </a:solidFill>
                </a:rPr>
                <a:t>微</a:t>
              </a:r>
              <a:r>
                <a:rPr lang="en-US" altLang="zh-CN" sz="2400" b="1">
                  <a:solidFill>
                    <a:srgbClr val="FFFDFB"/>
                  </a:solidFill>
                </a:rPr>
                <a:t>”</a:t>
              </a:r>
              <a:endParaRPr lang="en-US" altLang="zh-CN" sz="2400" b="1">
                <a:solidFill>
                  <a:srgbClr val="FFFDFB"/>
                </a:solidFill>
              </a:endParaRPr>
            </a:p>
            <a:p>
              <a:pPr algn="ctr"/>
              <a:r>
                <a:rPr lang="zh-CN" altLang="en-US" sz="2400" b="1">
                  <a:solidFill>
                    <a:srgbClr val="FFFDFB"/>
                  </a:solidFill>
                </a:rPr>
                <a:t>演讲</a:t>
              </a:r>
              <a:endParaRPr lang="zh-CN" altLang="en-US" sz="2400" b="1">
                <a:solidFill>
                  <a:srgbClr val="FFFDFB"/>
                </a:solidFill>
              </a:endParaRPr>
            </a:p>
          </p:txBody>
        </p:sp>
      </p:grpSp>
      <p:grpSp>
        <p:nvGrpSpPr>
          <p:cNvPr id="18" name="组合 17"/>
          <p:cNvGrpSpPr/>
          <p:nvPr/>
        </p:nvGrpSpPr>
        <p:grpSpPr>
          <a:xfrm>
            <a:off x="1827594" y="4334622"/>
            <a:ext cx="1185708" cy="1185708"/>
            <a:chOff x="1540884" y="5364451"/>
            <a:chExt cx="1185708" cy="1185708"/>
          </a:xfrm>
          <a:solidFill>
            <a:srgbClr val="002060"/>
          </a:solidFill>
        </p:grpSpPr>
        <p:sp>
          <p:nvSpPr>
            <p:cNvPr id="9" name="椭圆 8"/>
            <p:cNvSpPr/>
            <p:nvPr/>
          </p:nvSpPr>
          <p:spPr>
            <a:xfrm>
              <a:off x="1540884" y="5364451"/>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DFB"/>
                </a:solidFill>
              </a:endParaRPr>
            </a:p>
          </p:txBody>
        </p:sp>
        <p:sp>
          <p:nvSpPr>
            <p:cNvPr id="24" name="矩形 23"/>
            <p:cNvSpPr/>
            <p:nvPr/>
          </p:nvSpPr>
          <p:spPr>
            <a:xfrm>
              <a:off x="1618595" y="5616059"/>
              <a:ext cx="1021080" cy="768350"/>
            </a:xfrm>
            <a:prstGeom prst="rect">
              <a:avLst/>
            </a:prstGeom>
            <a:grpFill/>
          </p:spPr>
          <p:txBody>
            <a:bodyPr wrap="none">
              <a:spAutoFit/>
            </a:bodyPr>
            <a:lstStyle/>
            <a:p>
              <a:pPr algn="ctr"/>
              <a:r>
                <a:rPr lang="en-US" altLang="zh-CN" sz="2200" b="1">
                  <a:solidFill>
                    <a:srgbClr val="FFFDFB"/>
                  </a:solidFill>
                  <a:latin typeface="微软雅黑" panose="020B0503020204020204" charset="-122"/>
                  <a:ea typeface="微软雅黑" panose="020B0503020204020204" charset="-122"/>
                </a:rPr>
                <a:t>“</a:t>
              </a:r>
              <a:r>
                <a:rPr lang="zh-CN" altLang="en-US" sz="2200" b="1">
                  <a:solidFill>
                    <a:srgbClr val="FFFDFB"/>
                  </a:solidFill>
                  <a:latin typeface="微软雅黑" panose="020B0503020204020204" charset="-122"/>
                  <a:ea typeface="微软雅黑" panose="020B0503020204020204" charset="-122"/>
                </a:rPr>
                <a:t>微</a:t>
              </a:r>
              <a:r>
                <a:rPr lang="en-US" altLang="zh-CN" sz="2200" b="1">
                  <a:solidFill>
                    <a:srgbClr val="FFFDFB"/>
                  </a:solidFill>
                  <a:latin typeface="微软雅黑" panose="020B0503020204020204" charset="-122"/>
                  <a:ea typeface="微软雅黑" panose="020B0503020204020204" charset="-122"/>
                </a:rPr>
                <a:t>”</a:t>
              </a:r>
              <a:endParaRPr lang="en-US" altLang="zh-CN" sz="2200" b="1">
                <a:solidFill>
                  <a:srgbClr val="FFFDFB"/>
                </a:solidFill>
                <a:latin typeface="微软雅黑" panose="020B0503020204020204" charset="-122"/>
                <a:ea typeface="微软雅黑" panose="020B0503020204020204" charset="-122"/>
              </a:endParaRPr>
            </a:p>
            <a:p>
              <a:pPr algn="ctr"/>
              <a:r>
                <a:rPr lang="zh-CN" altLang="en-US" sz="2200" b="1">
                  <a:solidFill>
                    <a:srgbClr val="FFFDFB"/>
                  </a:solidFill>
                  <a:latin typeface="微软雅黑" panose="020B0503020204020204" charset="-122"/>
                  <a:ea typeface="微软雅黑" panose="020B0503020204020204" charset="-122"/>
                </a:rPr>
                <a:t>分享</a:t>
              </a:r>
              <a:endParaRPr lang="zh-CN" altLang="en-US" sz="2200" b="1">
                <a:solidFill>
                  <a:srgbClr val="FFFDFB"/>
                </a:solidFill>
                <a:latin typeface="微软雅黑" panose="020B0503020204020204" charset="-122"/>
                <a:ea typeface="微软雅黑" panose="020B0503020204020204" charset="-122"/>
              </a:endParaRPr>
            </a:p>
          </p:txBody>
        </p:sp>
      </p:grpSp>
      <p:grpSp>
        <p:nvGrpSpPr>
          <p:cNvPr id="17" name="组合 16"/>
          <p:cNvGrpSpPr/>
          <p:nvPr/>
        </p:nvGrpSpPr>
        <p:grpSpPr>
          <a:xfrm>
            <a:off x="3805342" y="4291893"/>
            <a:ext cx="1185708" cy="1185708"/>
            <a:chOff x="3871057" y="5395382"/>
            <a:chExt cx="1185708" cy="1185708"/>
          </a:xfrm>
          <a:solidFill>
            <a:srgbClr val="002060"/>
          </a:solidFill>
        </p:grpSpPr>
        <p:sp>
          <p:nvSpPr>
            <p:cNvPr id="8" name="椭圆 7"/>
            <p:cNvSpPr/>
            <p:nvPr/>
          </p:nvSpPr>
          <p:spPr>
            <a:xfrm>
              <a:off x="3871057" y="5395382"/>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DFB"/>
                </a:solidFill>
              </a:endParaRPr>
            </a:p>
          </p:txBody>
        </p:sp>
        <p:sp>
          <p:nvSpPr>
            <p:cNvPr id="23" name="矩形 22"/>
            <p:cNvSpPr/>
            <p:nvPr/>
          </p:nvSpPr>
          <p:spPr>
            <a:xfrm>
              <a:off x="4110029" y="5616059"/>
              <a:ext cx="792480" cy="829945"/>
            </a:xfrm>
            <a:prstGeom prst="rect">
              <a:avLst/>
            </a:prstGeom>
            <a:grpFill/>
          </p:spPr>
          <p:txBody>
            <a:bodyPr wrap="none">
              <a:spAutoFit/>
            </a:bodyPr>
            <a:lstStyle/>
            <a:p>
              <a:pPr algn="ctr"/>
              <a:r>
                <a:rPr lang="en-US" altLang="zh-CN" sz="2400" b="1">
                  <a:solidFill>
                    <a:srgbClr val="FFFDFB"/>
                  </a:solidFill>
                </a:rPr>
                <a:t>“</a:t>
              </a:r>
              <a:r>
                <a:rPr lang="zh-CN" altLang="en-US" sz="2400" b="1">
                  <a:solidFill>
                    <a:srgbClr val="FFFDFB"/>
                  </a:solidFill>
                </a:rPr>
                <a:t>微</a:t>
              </a:r>
              <a:r>
                <a:rPr lang="en-US" altLang="zh-CN" sz="2400" b="1">
                  <a:solidFill>
                    <a:srgbClr val="FFFDFB"/>
                  </a:solidFill>
                </a:rPr>
                <a:t>”</a:t>
              </a:r>
              <a:endParaRPr lang="en-US" altLang="zh-CN" sz="2400" b="1">
                <a:solidFill>
                  <a:srgbClr val="FFFDFB"/>
                </a:solidFill>
              </a:endParaRPr>
            </a:p>
            <a:p>
              <a:pPr algn="ctr"/>
              <a:r>
                <a:rPr lang="zh-CN" altLang="en-US" sz="2400" b="1">
                  <a:solidFill>
                    <a:srgbClr val="FFFDFB"/>
                  </a:solidFill>
                </a:rPr>
                <a:t>讲堂</a:t>
              </a:r>
              <a:endParaRPr lang="zh-CN" altLang="en-US" sz="2400" b="1">
                <a:solidFill>
                  <a:srgbClr val="FFFDFB"/>
                </a:solidFill>
              </a:endParaRPr>
            </a:p>
          </p:txBody>
        </p:sp>
      </p:grpSp>
      <p:sp>
        <p:nvSpPr>
          <p:cNvPr id="11" name="任意多边形 10"/>
          <p:cNvSpPr/>
          <p:nvPr/>
        </p:nvSpPr>
        <p:spPr>
          <a:xfrm>
            <a:off x="2040489" y="1867455"/>
            <a:ext cx="783598"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rot="4244853">
            <a:off x="4191225" y="1783635"/>
            <a:ext cx="783598"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17263739">
            <a:off x="1372399" y="3899616"/>
            <a:ext cx="783598"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13082097">
            <a:off x="2922829" y="4764669"/>
            <a:ext cx="783598"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rot="8611684">
            <a:off x="4827609" y="3906589"/>
            <a:ext cx="783598"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913341" y="1943994"/>
            <a:ext cx="5821680" cy="2515235"/>
          </a:xfrm>
          <a:prstGeom prst="rect">
            <a:avLst/>
          </a:prstGeom>
          <a:noFill/>
        </p:spPr>
        <p:txBody>
          <a:bodyPr wrap="square" rtlCol="0" anchor="t">
            <a:spAutoFit/>
          </a:bodyPr>
          <a:lstStyle/>
          <a:p>
            <a:pPr>
              <a:lnSpc>
                <a:spcPct val="150000"/>
              </a:lnSpc>
              <a:spcAft>
                <a:spcPts val="300"/>
              </a:spcAft>
            </a:pPr>
            <a:r>
              <a:rPr lang="en-US" sz="2000" dirty="0">
                <a:latin typeface="微软雅黑" panose="020B0503020204020204" charset="-122"/>
                <a:ea typeface="微软雅黑" panose="020B0503020204020204" charset="-122"/>
                <a:sym typeface="+mn-ea"/>
              </a:rPr>
              <a:t>“</a:t>
            </a:r>
            <a:r>
              <a:rPr lang="zh-CN" altLang="en-US" sz="2000" dirty="0">
                <a:latin typeface="微软雅黑" panose="020B0503020204020204" charset="-122"/>
                <a:ea typeface="微软雅黑" panose="020B0503020204020204" charset="-122"/>
                <a:sym typeface="+mn-ea"/>
              </a:rPr>
              <a:t>微</a:t>
            </a:r>
            <a:r>
              <a:rPr lang="en-US" sz="2000" dirty="0">
                <a:latin typeface="微软雅黑" panose="020B0503020204020204" charset="-122"/>
                <a:ea typeface="微软雅黑" panose="020B0503020204020204" charset="-122"/>
                <a:sym typeface="+mn-ea"/>
              </a:rPr>
              <a:t>”</a:t>
            </a:r>
            <a:r>
              <a:rPr lang="zh-CN" altLang="en-US" sz="2000" dirty="0">
                <a:latin typeface="微软雅黑" panose="020B0503020204020204" charset="-122"/>
                <a:ea typeface="微软雅黑" panose="020B0503020204020204" charset="-122"/>
                <a:sym typeface="+mn-ea"/>
              </a:rPr>
              <a:t>分享：</a:t>
            </a:r>
            <a:r>
              <a:rPr sz="2000" dirty="0">
                <a:latin typeface="微软雅黑" panose="020B0503020204020204" charset="-122"/>
                <a:ea typeface="微软雅黑" panose="020B0503020204020204" charset="-122"/>
                <a:sym typeface="+mn-ea"/>
              </a:rPr>
              <a:t>“衣食住行话改革”的班级微分享</a:t>
            </a:r>
            <a:endParaRPr sz="2000" dirty="0">
              <a:latin typeface="微软雅黑" panose="020B0503020204020204" charset="-122"/>
              <a:ea typeface="微软雅黑" panose="020B0503020204020204" charset="-122"/>
            </a:endParaRPr>
          </a:p>
          <a:p>
            <a:pPr>
              <a:lnSpc>
                <a:spcPct val="150000"/>
              </a:lnSpc>
              <a:spcAft>
                <a:spcPts val="300"/>
              </a:spcAft>
            </a:pPr>
            <a:r>
              <a:rPr sz="2000" dirty="0">
                <a:latin typeface="微软雅黑" panose="020B0503020204020204" charset="-122"/>
                <a:ea typeface="微软雅黑" panose="020B0503020204020204" charset="-122"/>
                <a:sym typeface="+mn-ea"/>
              </a:rPr>
              <a:t> </a:t>
            </a:r>
            <a:r>
              <a:rPr lang="en-US" sz="2000" dirty="0">
                <a:latin typeface="微软雅黑" panose="020B0503020204020204" charset="-122"/>
                <a:ea typeface="微软雅黑" panose="020B0503020204020204" charset="-122"/>
                <a:sym typeface="+mn-ea"/>
              </a:rPr>
              <a:t>“</a:t>
            </a:r>
            <a:r>
              <a:rPr lang="zh-CN" altLang="en-US" sz="2000" dirty="0">
                <a:latin typeface="微软雅黑" panose="020B0503020204020204" charset="-122"/>
                <a:ea typeface="微软雅黑" panose="020B0503020204020204" charset="-122"/>
                <a:sym typeface="+mn-ea"/>
              </a:rPr>
              <a:t>微</a:t>
            </a:r>
            <a:r>
              <a:rPr lang="en-US" sz="2000" dirty="0">
                <a:latin typeface="微软雅黑" panose="020B0503020204020204" charset="-122"/>
                <a:ea typeface="微软雅黑" panose="020B0503020204020204" charset="-122"/>
                <a:sym typeface="+mn-ea"/>
              </a:rPr>
              <a:t>”</a:t>
            </a:r>
            <a:r>
              <a:rPr lang="zh-CN" altLang="en-US" sz="2000" dirty="0">
                <a:latin typeface="微软雅黑" panose="020B0503020204020204" charset="-122"/>
                <a:ea typeface="微软雅黑" panose="020B0503020204020204" charset="-122"/>
                <a:sym typeface="+mn-ea"/>
              </a:rPr>
              <a:t>讲堂：</a:t>
            </a:r>
            <a:r>
              <a:rPr sz="2000" dirty="0">
                <a:latin typeface="微软雅黑" panose="020B0503020204020204" charset="-122"/>
                <a:ea typeface="微软雅黑" panose="020B0503020204020204" charset="-122"/>
                <a:sym typeface="+mn-ea"/>
              </a:rPr>
              <a:t> 邀请疫情期间承担社区志愿者工作     的中学生举办“我的抗疫故事”微讲堂</a:t>
            </a:r>
            <a:endParaRPr sz="2000" dirty="0">
              <a:latin typeface="微软雅黑" panose="020B0503020204020204" charset="-122"/>
              <a:ea typeface="微软雅黑" panose="020B0503020204020204" charset="-122"/>
            </a:endParaRPr>
          </a:p>
          <a:p>
            <a:pPr>
              <a:lnSpc>
                <a:spcPct val="150000"/>
              </a:lnSpc>
              <a:spcAft>
                <a:spcPts val="300"/>
              </a:spcAft>
            </a:pPr>
            <a:r>
              <a:rPr sz="2000" dirty="0">
                <a:latin typeface="微软雅黑" panose="020B0503020204020204" charset="-122"/>
                <a:ea typeface="微软雅黑" panose="020B0503020204020204" charset="-122"/>
                <a:sym typeface="+mn-ea"/>
              </a:rPr>
              <a:t>  </a:t>
            </a:r>
            <a:r>
              <a:rPr lang="en-US" sz="2000" dirty="0">
                <a:latin typeface="微软雅黑" panose="020B0503020204020204" charset="-122"/>
                <a:ea typeface="微软雅黑" panose="020B0503020204020204" charset="-122"/>
                <a:sym typeface="+mn-ea"/>
              </a:rPr>
              <a:t>“</a:t>
            </a:r>
            <a:r>
              <a:rPr lang="zh-CN" altLang="en-US" sz="2000" dirty="0">
                <a:latin typeface="微软雅黑" panose="020B0503020204020204" charset="-122"/>
                <a:ea typeface="微软雅黑" panose="020B0503020204020204" charset="-122"/>
                <a:sym typeface="+mn-ea"/>
              </a:rPr>
              <a:t>微</a:t>
            </a:r>
            <a:r>
              <a:rPr lang="en-US" sz="2000" dirty="0">
                <a:latin typeface="微软雅黑" panose="020B0503020204020204" charset="-122"/>
                <a:ea typeface="微软雅黑" panose="020B0503020204020204" charset="-122"/>
                <a:sym typeface="+mn-ea"/>
              </a:rPr>
              <a:t>”</a:t>
            </a:r>
            <a:r>
              <a:rPr lang="zh-CN" altLang="en-US" sz="2000" dirty="0">
                <a:latin typeface="微软雅黑" panose="020B0503020204020204" charset="-122"/>
                <a:ea typeface="微软雅黑" panose="020B0503020204020204" charset="-122"/>
                <a:sym typeface="+mn-ea"/>
              </a:rPr>
              <a:t>演讲：</a:t>
            </a:r>
            <a:r>
              <a:rPr sz="2000" dirty="0">
                <a:latin typeface="微软雅黑" panose="020B0503020204020204" charset="-122"/>
                <a:ea typeface="微软雅黑" panose="020B0503020204020204" charset="-122"/>
                <a:sym typeface="+mn-ea"/>
              </a:rPr>
              <a:t>举办“我与时代共成长”的微演讲</a:t>
            </a:r>
            <a:endParaRPr sz="2000" dirty="0">
              <a:latin typeface="微软雅黑" panose="020B0503020204020204" charset="-122"/>
              <a:ea typeface="微软雅黑" panose="020B0503020204020204" charset="-122"/>
              <a:sym typeface="+mn-ea"/>
            </a:endParaRPr>
          </a:p>
          <a:p>
            <a:pPr>
              <a:lnSpc>
                <a:spcPct val="150000"/>
              </a:lnSpc>
              <a:spcAft>
                <a:spcPts val="300"/>
              </a:spcAft>
            </a:pPr>
            <a:r>
              <a:rPr lang="en-US" altLang="zh-CN" sz="2000" dirty="0"/>
              <a:t>……</a:t>
            </a:r>
            <a:endParaRPr lang="en-US" altLang="zh-CN"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231266"/>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a:spLocks noChangeAspect="1"/>
          </p:cNvSpPr>
          <p:nvPr/>
        </p:nvSpPr>
        <p:spPr>
          <a:xfrm>
            <a:off x="155383" y="589073"/>
            <a:ext cx="9152890" cy="718820"/>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Ø"/>
            </a:pPr>
            <a:r>
              <a:rPr lang="zh-CN" altLang="en-US" sz="3200" b="1" dirty="0">
                <a:solidFill>
                  <a:srgbClr val="C00000"/>
                </a:solidFill>
                <a:latin typeface="微软雅黑" panose="020B0503020204020204" charset="-122"/>
                <a:ea typeface="微软雅黑" panose="020B0503020204020204" charset="-122"/>
                <a:sym typeface="+mn-ea"/>
              </a:rPr>
              <a:t>建构多向对话的课堂</a:t>
            </a:r>
            <a:endParaRPr lang="en-US" altLang="zh-CN" sz="3200" b="1" dirty="0">
              <a:solidFill>
                <a:srgbClr val="C00000"/>
              </a:solidFill>
              <a:latin typeface="微软雅黑" panose="020B0503020204020204" charset="-122"/>
              <a:ea typeface="微软雅黑" panose="020B0503020204020204" charset="-122"/>
            </a:endParaRPr>
          </a:p>
        </p:txBody>
      </p:sp>
      <p:sp>
        <p:nvSpPr>
          <p:cNvPr id="22" name="圆角矩形 21"/>
          <p:cNvSpPr/>
          <p:nvPr/>
        </p:nvSpPr>
        <p:spPr>
          <a:xfrm>
            <a:off x="1817369" y="2228230"/>
            <a:ext cx="8556625" cy="2878455"/>
          </a:xfrm>
          <a:prstGeom prst="roundRect">
            <a:avLst/>
          </a:prstGeom>
        </p:spPr>
        <p:style>
          <a:lnRef idx="2">
            <a:srgbClr val="DED536"/>
          </a:lnRef>
          <a:fillRef idx="1">
            <a:srgbClr val="FFFFFF"/>
          </a:fillRef>
          <a:effectRef idx="0">
            <a:srgbClr val="DED536"/>
          </a:effectRef>
          <a:fontRef idx="minor">
            <a:srgbClr val="000000"/>
          </a:fontRef>
        </p:style>
        <p:txBody>
          <a:bodyPr anchor="ct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                    ——</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教师与读本对话</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a:p>
            <a:pPr marL="0" marR="0" lvl="0" indent="0" algn="ctr"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教师与学生对话</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a:p>
            <a:pPr marL="0" marR="0" lvl="0" indent="0" algn="ctr"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学生与读本对话</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a:p>
            <a:pPr marL="0" marR="0" lvl="0" indent="0" algn="ctr"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学生与学生对话</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a:p>
            <a:pPr marL="0" marR="0" lvl="0" indent="0" algn="ctr" defTabSz="9144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a:t>
            </a:r>
            <a:r>
              <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rPr>
              <a:t>教师与自我对话</a:t>
            </a:r>
            <a:endParaRPr kumimoji="0" lang="zh-CN" altLang="en-US" sz="3200" b="0" i="0" u="none" strike="noStrike" kern="0" cap="none" spc="0" normalizeH="0" baseline="0" noProof="1">
              <a:ln>
                <a:noFill/>
              </a:ln>
              <a:solidFill>
                <a:srgbClr val="000000"/>
              </a:solidFill>
              <a:effectLst/>
              <a:uLnTx/>
              <a:uFillTx/>
              <a:latin typeface="Arial" panose="020B0604020202020204" pitchFamily="34" charset="0"/>
              <a:ea typeface="微软雅黑" panose="020B0503020204020204" charset="-122"/>
              <a:cs typeface="+mn-ea"/>
              <a:sym typeface="Calibri" panose="020F050202020403020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32534" y="5226050"/>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1371600" y="2077720"/>
            <a:ext cx="4176584" cy="325183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l"/>
            <a:r>
              <a:rPr lang="en-US" altLang="zh-CN" sz="2400" dirty="0">
                <a:latin typeface="+mj-ea"/>
                <a:ea typeface="+mj-ea"/>
              </a:rPr>
              <a:t>  </a:t>
            </a:r>
            <a:r>
              <a:rPr lang="zh-CN" altLang="en-US" sz="2400" dirty="0">
                <a:latin typeface="+mj-ea"/>
                <a:ea typeface="+mj-ea"/>
              </a:rPr>
              <a:t>     </a:t>
            </a:r>
            <a:r>
              <a:rPr sz="2400" dirty="0" err="1">
                <a:latin typeface="+mj-ea"/>
                <a:ea typeface="+mj-ea"/>
              </a:rPr>
              <a:t>教师与读本之间的对话即通过研读、分析和梳理读本，对读本内容吃透、悟透，为教学奠基</a:t>
            </a:r>
            <a:r>
              <a:rPr sz="2400" dirty="0">
                <a:latin typeface="+mj-ea"/>
                <a:ea typeface="+mj-ea"/>
              </a:rPr>
              <a:t>。</a:t>
            </a:r>
            <a:endParaRPr sz="2400" dirty="0">
              <a:latin typeface="+mj-ea"/>
              <a:ea typeface="+mj-ea"/>
            </a:endParaRPr>
          </a:p>
        </p:txBody>
      </p:sp>
      <p:sp>
        <p:nvSpPr>
          <p:cNvPr id="6" name="矩形 5"/>
          <p:cNvSpPr/>
          <p:nvPr/>
        </p:nvSpPr>
        <p:spPr>
          <a:xfrm>
            <a:off x="2632710" y="1154430"/>
            <a:ext cx="6791325"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002060"/>
                </a:solidFill>
                <a:latin typeface="微软雅黑" panose="020B0503020204020204" charset="-122"/>
                <a:ea typeface="微软雅黑" panose="020B0503020204020204" charset="-122"/>
              </a:rPr>
              <a:t>教师与读本对话</a:t>
            </a:r>
            <a:r>
              <a:rPr lang="en-US" altLang="zh-CN" sz="2400">
                <a:solidFill>
                  <a:srgbClr val="002060"/>
                </a:solidFill>
                <a:latin typeface="微软雅黑" panose="020B0503020204020204" charset="-122"/>
                <a:ea typeface="微软雅黑" panose="020B0503020204020204" charset="-122"/>
              </a:rPr>
              <a:t>——</a:t>
            </a:r>
            <a:r>
              <a:rPr lang="zh-CN" altLang="en-US" sz="2400">
                <a:solidFill>
                  <a:srgbClr val="002060"/>
                </a:solidFill>
                <a:latin typeface="微软雅黑" panose="020B0503020204020204" charset="-122"/>
                <a:ea typeface="微软雅黑" panose="020B0503020204020204" charset="-122"/>
              </a:rPr>
              <a:t>析读本学理</a:t>
            </a:r>
            <a:endParaRPr lang="zh-CN" altLang="en-US" sz="2400">
              <a:solidFill>
                <a:srgbClr val="002060"/>
              </a:solidFill>
              <a:latin typeface="微软雅黑" panose="020B0503020204020204" charset="-122"/>
              <a:ea typeface="微软雅黑" panose="020B0503020204020204" charset="-122"/>
            </a:endParaRPr>
          </a:p>
        </p:txBody>
      </p:sp>
      <p:sp>
        <p:nvSpPr>
          <p:cNvPr id="2" name="矩形 1"/>
          <p:cNvSpPr/>
          <p:nvPr/>
        </p:nvSpPr>
        <p:spPr>
          <a:xfrm>
            <a:off x="6440169" y="2077720"/>
            <a:ext cx="4176583" cy="325183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l">
              <a:buClrTx/>
              <a:buSzTx/>
              <a:buFontTx/>
            </a:pPr>
            <a:r>
              <a:rPr lang="en-US" altLang="zh-CN" sz="2400" dirty="0">
                <a:latin typeface="+mn-ea"/>
              </a:rPr>
              <a:t>       </a:t>
            </a:r>
            <a:r>
              <a:rPr sz="2400" dirty="0" err="1">
                <a:latin typeface="+mn-ea"/>
              </a:rPr>
              <a:t>在《将全面深化改革进行到底》中，梳理两框之间的逻辑关系，梳理每一框内容的逻辑关系，为教学奠基</a:t>
            </a:r>
            <a:r>
              <a:rPr sz="2400" dirty="0">
                <a:latin typeface="+mn-ea"/>
              </a:rPr>
              <a:t>。</a:t>
            </a:r>
            <a:endParaRPr sz="2400" dirty="0">
              <a:latin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637540" y="2077720"/>
            <a:ext cx="5458460" cy="349631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l"/>
            <a:r>
              <a:rPr lang="en-US" altLang="zh-CN" sz="2400" dirty="0">
                <a:latin typeface="+mn-ea"/>
              </a:rPr>
              <a:t>         </a:t>
            </a:r>
            <a:r>
              <a:rPr lang="zh-CN" altLang="en-US" sz="2400" dirty="0">
                <a:latin typeface="+mn-ea"/>
              </a:rPr>
              <a:t> </a:t>
            </a:r>
            <a:endParaRPr lang="zh-CN" altLang="en-US" sz="2400" dirty="0">
              <a:latin typeface="+mn-ea"/>
            </a:endParaRPr>
          </a:p>
          <a:p>
            <a:pPr algn="l"/>
            <a:r>
              <a:rPr lang="zh-CN" altLang="en-US" sz="2400" dirty="0">
                <a:latin typeface="+mn-ea"/>
              </a:rPr>
              <a:t>       </a:t>
            </a:r>
            <a:r>
              <a:rPr sz="2400" dirty="0" err="1">
                <a:latin typeface="+mn-ea"/>
                <a:sym typeface="+mn-ea"/>
              </a:rPr>
              <a:t>在师生互动中传播习近平</a:t>
            </a:r>
            <a:r>
              <a:rPr lang="zh-CN" altLang="en-US" sz="2400" dirty="0">
                <a:latin typeface="+mn-ea"/>
                <a:sym typeface="+mn-ea"/>
              </a:rPr>
              <a:t>新时代</a:t>
            </a:r>
            <a:r>
              <a:rPr sz="2400" dirty="0" err="1">
                <a:latin typeface="+mn-ea"/>
                <a:sym typeface="+mn-ea"/>
              </a:rPr>
              <a:t>中国特色社会主义思想的真理</a:t>
            </a:r>
            <a:r>
              <a:rPr lang="zh-CN" altLang="en-US" sz="2400" dirty="0">
                <a:latin typeface="+mn-ea"/>
                <a:sym typeface="+mn-ea"/>
              </a:rPr>
              <a:t>，</a:t>
            </a:r>
            <a:r>
              <a:rPr sz="2400" dirty="0" err="1">
                <a:latin typeface="+mn-ea"/>
                <a:sym typeface="+mn-ea"/>
              </a:rPr>
              <a:t>既要自己真信、真懂、真用，也要深谙中学生的所思所想、直面中学生的现实困惑，将习近平</a:t>
            </a:r>
            <a:r>
              <a:rPr lang="zh-CN" altLang="en-US" sz="2400" dirty="0">
                <a:latin typeface="+mn-ea"/>
                <a:sym typeface="+mn-ea"/>
              </a:rPr>
              <a:t>新时代</a:t>
            </a:r>
            <a:r>
              <a:rPr sz="2400" dirty="0" err="1">
                <a:latin typeface="+mn-ea"/>
                <a:sym typeface="+mn-ea"/>
              </a:rPr>
              <a:t>中国特色社会主义思想春风化雨地传授给未来一代</a:t>
            </a:r>
            <a:r>
              <a:rPr sz="2400" dirty="0">
                <a:latin typeface="+mn-ea"/>
                <a:sym typeface="+mn-ea"/>
              </a:rPr>
              <a:t>。</a:t>
            </a:r>
            <a:endParaRPr lang="zh-CN" altLang="en-US" sz="2400" dirty="0">
              <a:latin typeface="+mn-ea"/>
            </a:endParaRPr>
          </a:p>
        </p:txBody>
      </p:sp>
      <p:sp>
        <p:nvSpPr>
          <p:cNvPr id="6" name="矩形 5"/>
          <p:cNvSpPr/>
          <p:nvPr/>
        </p:nvSpPr>
        <p:spPr>
          <a:xfrm>
            <a:off x="2920365" y="1154430"/>
            <a:ext cx="6791325"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002060"/>
                </a:solidFill>
                <a:latin typeface="微软雅黑" panose="020B0503020204020204" charset="-122"/>
                <a:ea typeface="微软雅黑" panose="020B0503020204020204" charset="-122"/>
              </a:rPr>
              <a:t>教师与学生对话</a:t>
            </a:r>
            <a:r>
              <a:rPr lang="en-US" altLang="zh-CN" sz="2400">
                <a:solidFill>
                  <a:srgbClr val="002060"/>
                </a:solidFill>
                <a:latin typeface="微软雅黑" panose="020B0503020204020204" charset="-122"/>
                <a:ea typeface="微软雅黑" panose="020B0503020204020204" charset="-122"/>
              </a:rPr>
              <a:t>——</a:t>
            </a:r>
            <a:r>
              <a:rPr lang="zh-CN" altLang="en-US" sz="2400">
                <a:solidFill>
                  <a:srgbClr val="002060"/>
                </a:solidFill>
                <a:latin typeface="微软雅黑" panose="020B0503020204020204" charset="-122"/>
                <a:ea typeface="微软雅黑" panose="020B0503020204020204" charset="-122"/>
              </a:rPr>
              <a:t>师生共成长</a:t>
            </a:r>
            <a:endParaRPr lang="zh-CN" altLang="en-US" sz="2400">
              <a:solidFill>
                <a:srgbClr val="002060"/>
              </a:solidFill>
              <a:latin typeface="微软雅黑" panose="020B0503020204020204" charset="-122"/>
              <a:ea typeface="微软雅黑" panose="020B0503020204020204" charset="-122"/>
            </a:endParaRPr>
          </a:p>
        </p:txBody>
      </p:sp>
      <p:sp>
        <p:nvSpPr>
          <p:cNvPr id="2" name="矩形 1"/>
          <p:cNvSpPr/>
          <p:nvPr/>
        </p:nvSpPr>
        <p:spPr>
          <a:xfrm>
            <a:off x="6440170" y="2077720"/>
            <a:ext cx="5113020" cy="325183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l"/>
            <a:r>
              <a:rPr lang="en-US" altLang="zh-CN" sz="2400" dirty="0">
                <a:latin typeface="+mn-ea"/>
              </a:rPr>
              <a:t>      </a:t>
            </a:r>
            <a:r>
              <a:rPr sz="2400" dirty="0">
                <a:latin typeface="+mn-ea"/>
              </a:rPr>
              <a:t> </a:t>
            </a:r>
            <a:r>
              <a:rPr sz="2400" dirty="0" err="1">
                <a:latin typeface="+mn-ea"/>
                <a:sym typeface="+mn-ea"/>
              </a:rPr>
              <a:t>课前与学生对话</a:t>
            </a:r>
            <a:r>
              <a:rPr lang="zh-CN" altLang="en-US" sz="2400" dirty="0">
                <a:latin typeface="+mn-ea"/>
                <a:sym typeface="+mn-ea"/>
              </a:rPr>
              <a:t>，</a:t>
            </a:r>
            <a:r>
              <a:rPr sz="2400" dirty="0">
                <a:latin typeface="+mn-ea"/>
                <a:sym typeface="+mn-ea"/>
              </a:rPr>
              <a:t>了解学生学习的认知基础，对改革开放、中国之制的了解程度，对改革开放主题和社会热点的兴趣点在哪里；课堂对话，结合课前访谈的兴趣点在课堂谈论“国家梦”与“个人梦”；课后对话，教师与学生交流进行课堂教学的反思，以思促学。</a:t>
            </a:r>
            <a:endParaRPr sz="2400" dirty="0">
              <a:latin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967563" y="2089150"/>
            <a:ext cx="5005882" cy="36703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l"/>
            <a:r>
              <a:rPr lang="en-US" altLang="zh-CN" sz="2400" dirty="0">
                <a:latin typeface="+mn-ea"/>
              </a:rPr>
              <a:t>       </a:t>
            </a:r>
            <a:r>
              <a:rPr sz="2400" dirty="0" err="1">
                <a:latin typeface="+mn-ea"/>
              </a:rPr>
              <a:t>读本的内容理论性和时政性较强，需要学生注重日常的积累，从而能对读本的内容有初步的了解，并在自身的生活实践中找寻对应案例</a:t>
            </a:r>
            <a:r>
              <a:rPr sz="2400" dirty="0">
                <a:latin typeface="+mn-ea"/>
              </a:rPr>
              <a:t>。</a:t>
            </a:r>
            <a:endParaRPr sz="2400" dirty="0">
              <a:latin typeface="+mn-ea"/>
            </a:endParaRPr>
          </a:p>
        </p:txBody>
      </p:sp>
      <p:sp>
        <p:nvSpPr>
          <p:cNvPr id="6" name="矩形 5"/>
          <p:cNvSpPr/>
          <p:nvPr/>
        </p:nvSpPr>
        <p:spPr>
          <a:xfrm>
            <a:off x="4100195" y="1154430"/>
            <a:ext cx="4761230"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002060"/>
                </a:solidFill>
                <a:latin typeface="微软雅黑" panose="020B0503020204020204" charset="-122"/>
                <a:ea typeface="微软雅黑" panose="020B0503020204020204" charset="-122"/>
              </a:rPr>
              <a:t>学生与读本对话</a:t>
            </a:r>
            <a:r>
              <a:rPr lang="en-US" altLang="zh-CN" sz="2400">
                <a:solidFill>
                  <a:srgbClr val="002060"/>
                </a:solidFill>
                <a:latin typeface="微软雅黑" panose="020B0503020204020204" charset="-122"/>
                <a:ea typeface="微软雅黑" panose="020B0503020204020204" charset="-122"/>
              </a:rPr>
              <a:t>——</a:t>
            </a:r>
            <a:r>
              <a:rPr lang="zh-CN" altLang="en-US" sz="2400">
                <a:solidFill>
                  <a:srgbClr val="002060"/>
                </a:solidFill>
                <a:latin typeface="微软雅黑" panose="020B0503020204020204" charset="-122"/>
                <a:ea typeface="微软雅黑" panose="020B0503020204020204" charset="-122"/>
              </a:rPr>
              <a:t>解读本深意</a:t>
            </a:r>
            <a:endParaRPr lang="zh-CN" altLang="en-US" sz="2400">
              <a:solidFill>
                <a:srgbClr val="002060"/>
              </a:solidFill>
              <a:latin typeface="微软雅黑" panose="020B0503020204020204" charset="-122"/>
              <a:ea typeface="微软雅黑" panose="020B0503020204020204" charset="-122"/>
            </a:endParaRPr>
          </a:p>
        </p:txBody>
      </p:sp>
      <p:sp>
        <p:nvSpPr>
          <p:cNvPr id="2" name="矩形 1"/>
          <p:cNvSpPr/>
          <p:nvPr/>
        </p:nvSpPr>
        <p:spPr>
          <a:xfrm>
            <a:off x="6480810" y="2089150"/>
            <a:ext cx="5123815" cy="36703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r>
              <a:rPr lang="en-US" altLang="zh-CN" sz="2400" dirty="0">
                <a:latin typeface="+mn-ea"/>
              </a:rPr>
              <a:t>        </a:t>
            </a:r>
            <a:r>
              <a:rPr sz="2400" dirty="0">
                <a:latin typeface="宋体" panose="02010600030101010101" pitchFamily="2" charset="-122"/>
                <a:ea typeface="宋体" panose="02010600030101010101" pitchFamily="2" charset="-122"/>
                <a:sym typeface="+mn-ea"/>
              </a:rPr>
              <a:t>学生已有一定知识储备和社会生活经验，关于改革开</a:t>
            </a:r>
            <a:r>
              <a:rPr sz="2400" dirty="0">
                <a:latin typeface="宋体" panose="02010600030101010101" pitchFamily="2" charset="-122"/>
                <a:ea typeface="宋体" panose="02010600030101010101" pitchFamily="2" charset="-122"/>
              </a:rPr>
              <a:t>放，从餐桌上种类日益增多的食品到</a:t>
            </a:r>
            <a:r>
              <a:rPr sz="2400" dirty="0">
                <a:latin typeface="宋体" panose="02010600030101010101" pitchFamily="2" charset="-122"/>
                <a:ea typeface="宋体" panose="02010600030101010101" pitchFamily="2" charset="-122"/>
                <a:sym typeface="+mn-ea"/>
              </a:rPr>
              <a:t>日益改善的生态环境、从不断提速的“复兴号”高铁到航天事业的不断突破、从抗击新冠肺炎疫情的“中国奇迹”到全面消除绝对贫困的伟大成绩等，都是学生理解读本的生活素材</a:t>
            </a:r>
            <a:r>
              <a:rPr lang="zh-CN" altLang="en-US" sz="2400" dirty="0">
                <a:latin typeface="宋体" panose="02010600030101010101" pitchFamily="2" charset="-122"/>
                <a:ea typeface="宋体" panose="02010600030101010101" pitchFamily="2" charset="-122"/>
              </a:rPr>
              <a:t>，</a:t>
            </a:r>
            <a:r>
              <a:rPr sz="2400" dirty="0" err="1">
                <a:latin typeface="宋体" panose="02010600030101010101" pitchFamily="2" charset="-122"/>
                <a:ea typeface="宋体" panose="02010600030101010101" pitchFamily="2" charset="-122"/>
                <a:sym typeface="+mn-ea"/>
              </a:rPr>
              <a:t>学生的</a:t>
            </a:r>
            <a:r>
              <a:rPr lang="zh-CN" altLang="en-US" sz="2400" dirty="0">
                <a:latin typeface="宋体" panose="02010600030101010101" pitchFamily="2" charset="-122"/>
                <a:ea typeface="宋体" panose="02010600030101010101" pitchFamily="2" charset="-122"/>
                <a:sym typeface="+mn-ea"/>
              </a:rPr>
              <a:t>已知</a:t>
            </a:r>
            <a:r>
              <a:rPr sz="2400" dirty="0" err="1">
                <a:latin typeface="宋体" panose="02010600030101010101" pitchFamily="2" charset="-122"/>
                <a:ea typeface="宋体" panose="02010600030101010101" pitchFamily="2" charset="-122"/>
                <a:sym typeface="+mn-ea"/>
              </a:rPr>
              <a:t>构建起解析读本的桥梁</a:t>
            </a:r>
            <a:r>
              <a:rPr sz="2400" dirty="0">
                <a:latin typeface="宋体" panose="02010600030101010101" pitchFamily="2" charset="-122"/>
                <a:ea typeface="宋体" panose="02010600030101010101" pitchFamily="2" charset="-122"/>
                <a:sym typeface="+mn-ea"/>
              </a:rPr>
              <a:t>。</a:t>
            </a:r>
            <a:endParaRPr sz="2400" dirty="0">
              <a:latin typeface="宋体" panose="02010600030101010101" pitchFamily="2" charset="-122"/>
              <a:ea typeface="宋体" panose="0201060003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6" y="5226050"/>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5981065" y="2091690"/>
            <a:ext cx="5309235" cy="335343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l"/>
            <a:r>
              <a:rPr lang="en-US" altLang="zh-CN" sz="2400" dirty="0">
                <a:latin typeface="宋体" panose="02010600030101010101" pitchFamily="2" charset="-122"/>
                <a:ea typeface="宋体" panose="02010600030101010101" pitchFamily="2" charset="-122"/>
              </a:rPr>
              <a:t>    </a:t>
            </a:r>
            <a:r>
              <a:rPr sz="2400" dirty="0">
                <a:latin typeface="宋体" panose="02010600030101010101" pitchFamily="2" charset="-122"/>
                <a:ea typeface="宋体" panose="02010600030101010101" pitchFamily="2" charset="-122"/>
              </a:rPr>
              <a:t>开展“我与父母、爷爷奶奶比童年”活动，学生之间进行对话交流，学生之间充分展开讨论，充分对话，学生思考为何“童年大不同”，激活学生思维，感受改革开放的成就和中国特色社会主义制度的显著优势。</a:t>
            </a:r>
            <a:endParaRPr sz="2400" dirty="0">
              <a:latin typeface="宋体" panose="02010600030101010101" pitchFamily="2" charset="-122"/>
              <a:ea typeface="宋体" panose="02010600030101010101" pitchFamily="2" charset="-122"/>
            </a:endParaRPr>
          </a:p>
        </p:txBody>
      </p:sp>
      <p:sp>
        <p:nvSpPr>
          <p:cNvPr id="6" name="矩形 5"/>
          <p:cNvSpPr/>
          <p:nvPr/>
        </p:nvSpPr>
        <p:spPr>
          <a:xfrm>
            <a:off x="3754755" y="1154430"/>
            <a:ext cx="4832985"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002060"/>
                </a:solidFill>
                <a:latin typeface="微软雅黑" panose="020B0503020204020204" charset="-122"/>
                <a:ea typeface="微软雅黑" panose="020B0503020204020204" charset="-122"/>
              </a:rPr>
              <a:t>学生与学生对话</a:t>
            </a:r>
            <a:r>
              <a:rPr lang="en-US" altLang="zh-CN" sz="2400">
                <a:solidFill>
                  <a:srgbClr val="002060"/>
                </a:solidFill>
                <a:latin typeface="微软雅黑" panose="020B0503020204020204" charset="-122"/>
                <a:ea typeface="微软雅黑" panose="020B0503020204020204" charset="-122"/>
              </a:rPr>
              <a:t>——</a:t>
            </a:r>
            <a:r>
              <a:rPr lang="zh-CN" altLang="en-US" sz="2400">
                <a:solidFill>
                  <a:srgbClr val="002060"/>
                </a:solidFill>
                <a:latin typeface="微软雅黑" panose="020B0503020204020204" charset="-122"/>
                <a:ea typeface="微软雅黑" panose="020B0503020204020204" charset="-122"/>
              </a:rPr>
              <a:t>促思维碰撞</a:t>
            </a:r>
            <a:endParaRPr lang="zh-CN" altLang="en-US" sz="2400">
              <a:solidFill>
                <a:srgbClr val="002060"/>
              </a:solidFill>
              <a:latin typeface="微软雅黑" panose="020B0503020204020204" charset="-122"/>
              <a:ea typeface="微软雅黑" panose="020B0503020204020204" charset="-122"/>
            </a:endParaRPr>
          </a:p>
        </p:txBody>
      </p:sp>
      <p:sp>
        <p:nvSpPr>
          <p:cNvPr id="2" name="矩形 1"/>
          <p:cNvSpPr/>
          <p:nvPr/>
        </p:nvSpPr>
        <p:spPr>
          <a:xfrm>
            <a:off x="1052622" y="2092325"/>
            <a:ext cx="4583637" cy="335343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l"/>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 </a:t>
            </a:r>
            <a:endParaRPr lang="zh-CN" altLang="en-US" sz="2400" dirty="0">
              <a:latin typeface="宋体" panose="02010600030101010101" pitchFamily="2" charset="-122"/>
              <a:ea typeface="宋体" panose="02010600030101010101" pitchFamily="2" charset="-122"/>
            </a:endParaRPr>
          </a:p>
          <a:p>
            <a:pPr algn="l"/>
            <a:r>
              <a:rPr lang="en-US" sz="2400" dirty="0">
                <a:latin typeface="宋体" panose="02010600030101010101" pitchFamily="2" charset="-122"/>
                <a:ea typeface="宋体" panose="02010600030101010101" pitchFamily="2" charset="-122"/>
              </a:rPr>
              <a:t>    </a:t>
            </a:r>
            <a:r>
              <a:rPr sz="2400" dirty="0">
                <a:latin typeface="宋体" panose="02010600030101010101" pitchFamily="2" charset="-122"/>
                <a:ea typeface="宋体" panose="02010600030101010101" pitchFamily="2" charset="-122"/>
              </a:rPr>
              <a:t>课堂可成就一场场学生与学生之间的思想盛宴，要引导学生有方向地思考、在感悟中思考，在辨析中思考，多角度思考。每个学生都说话，说心里话，说实事求是的话，说经过理性思考的话，在思想碰撞的过程中明理笃行。</a:t>
            </a:r>
            <a:endParaRPr sz="2400" dirty="0">
              <a:latin typeface="宋体" panose="02010600030101010101" pitchFamily="2" charset="-122"/>
              <a:ea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226050"/>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1146175" y="1938655"/>
            <a:ext cx="4809490" cy="321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altLang="zh-CN" sz="2400" dirty="0"/>
              <a:t>        </a:t>
            </a:r>
            <a:r>
              <a:rPr lang="en-US" altLang="zh-CN" sz="2400" dirty="0">
                <a:latin typeface="宋体" panose="02010600030101010101" pitchFamily="2" charset="-122"/>
                <a:ea typeface="宋体" panose="02010600030101010101" pitchFamily="2" charset="-122"/>
              </a:rPr>
              <a:t> </a:t>
            </a:r>
            <a:r>
              <a:rPr sz="2400" dirty="0" err="1">
                <a:latin typeface="宋体" panose="02010600030101010101" pitchFamily="2" charset="-122"/>
                <a:ea typeface="宋体" panose="02010600030101010101" pitchFamily="2" charset="-122"/>
              </a:rPr>
              <a:t>要用深厚的情怀打动学生，我们心中要始终装着国家和人民，对习近平</a:t>
            </a:r>
            <a:r>
              <a:rPr lang="zh-CN" altLang="en-US" sz="2400" dirty="0">
                <a:latin typeface="宋体" panose="02010600030101010101" pitchFamily="2" charset="-122"/>
                <a:ea typeface="宋体" panose="02010600030101010101" pitchFamily="2" charset="-122"/>
              </a:rPr>
              <a:t>新时代</a:t>
            </a:r>
            <a:r>
              <a:rPr sz="2400" dirty="0" err="1">
                <a:latin typeface="宋体" panose="02010600030101010101" pitchFamily="2" charset="-122"/>
                <a:ea typeface="宋体" panose="02010600030101010101" pitchFamily="2" charset="-122"/>
              </a:rPr>
              <a:t>中国特色社会主义思想的真心信仰，对思政课真心热爱，对学生真心爱护，用真情感动学生</a:t>
            </a:r>
            <a:r>
              <a:rPr sz="2400" dirty="0">
                <a:latin typeface="宋体" panose="02010600030101010101" pitchFamily="2" charset="-122"/>
                <a:ea typeface="宋体" panose="02010600030101010101" pitchFamily="2" charset="-122"/>
              </a:rPr>
              <a:t>。</a:t>
            </a:r>
            <a:endParaRPr sz="2400" dirty="0">
              <a:latin typeface="宋体" panose="02010600030101010101" pitchFamily="2" charset="-122"/>
              <a:ea typeface="宋体" panose="02010600030101010101" pitchFamily="2" charset="-122"/>
            </a:endParaRPr>
          </a:p>
        </p:txBody>
      </p:sp>
      <p:sp>
        <p:nvSpPr>
          <p:cNvPr id="6" name="矩形 5"/>
          <p:cNvSpPr/>
          <p:nvPr/>
        </p:nvSpPr>
        <p:spPr>
          <a:xfrm>
            <a:off x="3308350" y="1154430"/>
            <a:ext cx="4890770" cy="62039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002060"/>
                </a:solidFill>
                <a:latin typeface="微软雅黑" panose="020B0503020204020204" charset="-122"/>
                <a:ea typeface="微软雅黑" panose="020B0503020204020204" charset="-122"/>
              </a:rPr>
              <a:t>教师与自我对话</a:t>
            </a:r>
            <a:r>
              <a:rPr lang="en-US" altLang="zh-CN" sz="2400">
                <a:solidFill>
                  <a:srgbClr val="002060"/>
                </a:solidFill>
                <a:latin typeface="微软雅黑" panose="020B0503020204020204" charset="-122"/>
                <a:ea typeface="微软雅黑" panose="020B0503020204020204" charset="-122"/>
              </a:rPr>
              <a:t>——</a:t>
            </a:r>
            <a:r>
              <a:rPr lang="zh-CN" altLang="en-US" sz="2400">
                <a:solidFill>
                  <a:srgbClr val="002060"/>
                </a:solidFill>
                <a:latin typeface="微软雅黑" panose="020B0503020204020204" charset="-122"/>
                <a:ea typeface="微软雅黑" panose="020B0503020204020204" charset="-122"/>
              </a:rPr>
              <a:t>思教学改进</a:t>
            </a:r>
            <a:endParaRPr lang="zh-CN" altLang="en-US" sz="2400">
              <a:solidFill>
                <a:srgbClr val="002060"/>
              </a:solidFill>
              <a:latin typeface="微软雅黑" panose="020B0503020204020204" charset="-122"/>
              <a:ea typeface="微软雅黑" panose="020B0503020204020204" charset="-122"/>
            </a:endParaRPr>
          </a:p>
        </p:txBody>
      </p:sp>
      <p:sp>
        <p:nvSpPr>
          <p:cNvPr id="2" name="矩形 1"/>
          <p:cNvSpPr/>
          <p:nvPr/>
        </p:nvSpPr>
        <p:spPr>
          <a:xfrm>
            <a:off x="6368902" y="1938020"/>
            <a:ext cx="5092997" cy="321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altLang="zh-CN" sz="2400" dirty="0"/>
              <a:t>        </a:t>
            </a:r>
            <a:r>
              <a:rPr sz="2400" dirty="0"/>
              <a:t> </a:t>
            </a:r>
            <a:r>
              <a:rPr sz="2400" dirty="0" err="1">
                <a:latin typeface="宋体" panose="02010600030101010101" pitchFamily="2" charset="-122"/>
                <a:ea typeface="宋体" panose="02010600030101010101" pitchFamily="2" charset="-122"/>
              </a:rPr>
              <a:t>作为教师，在读读本、用读本、讲读本时</a:t>
            </a:r>
            <a:r>
              <a:rPr lang="zh-CN" altLang="en-US" sz="2400" dirty="0">
                <a:latin typeface="宋体" panose="02010600030101010101" pitchFamily="2" charset="-122"/>
                <a:ea typeface="宋体" panose="02010600030101010101" pitchFamily="2" charset="-122"/>
              </a:rPr>
              <a:t>，</a:t>
            </a:r>
            <a:r>
              <a:rPr sz="2400" dirty="0" err="1">
                <a:latin typeface="宋体" panose="02010600030101010101" pitchFamily="2" charset="-122"/>
                <a:ea typeface="宋体" panose="02010600030101010101" pitchFamily="2" charset="-122"/>
              </a:rPr>
              <a:t>做到高标准、严要求，每</a:t>
            </a:r>
            <a:r>
              <a:rPr lang="zh-CN" altLang="en-US" sz="2400" dirty="0">
                <a:latin typeface="宋体" panose="02010600030101010101" pitchFamily="2" charset="-122"/>
                <a:ea typeface="宋体" panose="02010600030101010101" pitchFamily="2" charset="-122"/>
              </a:rPr>
              <a:t>一节</a:t>
            </a:r>
            <a:r>
              <a:rPr sz="2400" dirty="0" err="1">
                <a:latin typeface="宋体" panose="02010600030101010101" pitchFamily="2" charset="-122"/>
                <a:ea typeface="宋体" panose="02010600030101010101" pitchFamily="2" charset="-122"/>
              </a:rPr>
              <a:t>课力求贴近学生心灵，打造精品课，履行好立德树人的使命担当</a:t>
            </a:r>
            <a:r>
              <a:rPr sz="2400" dirty="0">
                <a:latin typeface="宋体" panose="02010600030101010101" pitchFamily="2" charset="-122"/>
                <a:ea typeface="宋体" panose="02010600030101010101" pitchFamily="2" charset="-122"/>
              </a:rPr>
              <a:t>。</a:t>
            </a:r>
            <a:endParaRPr sz="2400" dirty="0">
              <a:latin typeface="宋体" panose="02010600030101010101" pitchFamily="2" charset="-122"/>
              <a:ea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F:\Temp\400页超强PPT模板\党政PNG\3.png"/>
          <p:cNvPicPr>
            <a:picLocks noChangeAspect="1" noChangeArrowheads="1"/>
          </p:cNvPicPr>
          <p:nvPr/>
        </p:nvPicPr>
        <p:blipFill rotWithShape="1">
          <a:blip r:embed="rId1">
            <a:extLst>
              <a:ext uri="{28A0092B-C50C-407E-A947-70E740481C1C}">
                <a14:useLocalDpi xmlns:a14="http://schemas.microsoft.com/office/drawing/2010/main" val="0"/>
              </a:ext>
            </a:extLst>
          </a:blip>
          <a:srcRect l="7284" t="44188" r="33102" b="35084"/>
          <a:stretch>
            <a:fillRect/>
          </a:stretch>
        </p:blipFill>
        <p:spPr bwMode="auto">
          <a:xfrm>
            <a:off x="-635" y="5156835"/>
            <a:ext cx="12192635" cy="1631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16855" y="1859915"/>
            <a:ext cx="3719830" cy="2122805"/>
          </a:xfrm>
          <a:prstGeom prst="rect">
            <a:avLst/>
          </a:prstGeom>
          <a:noFill/>
          <a:effectLst>
            <a:outerShdw blurRad="76200" dir="18900000" sy="23000" kx="-1200000" algn="bl" rotWithShape="0">
              <a:prstClr val="black">
                <a:alpha val="20000"/>
              </a:prstClr>
            </a:outerShdw>
          </a:effectLst>
        </p:spPr>
        <p:txBody>
          <a:bodyPr wrap="square" rtlCol="0">
            <a:spAutoFit/>
          </a:bodyPr>
          <a:lstStyle/>
          <a:p>
            <a:r>
              <a:rPr lang="zh-CN" altLang="en-US" sz="6600" spc="-300" dirty="0">
                <a:solidFill>
                  <a:srgbClr val="002060"/>
                </a:solidFill>
                <a:latin typeface="叶根友钢笔行书升级版" panose="02010601030101010101" pitchFamily="2" charset="-122"/>
                <a:ea typeface="叶根友钢笔行书升级版" panose="02010601030101010101" pitchFamily="2" charset="-122"/>
              </a:rPr>
              <a:t>感谢！</a:t>
            </a:r>
            <a:endParaRPr lang="zh-CN" altLang="en-US" sz="6600" spc="-300" dirty="0">
              <a:solidFill>
                <a:srgbClr val="002060"/>
              </a:solidFill>
              <a:latin typeface="叶根友钢笔行书升级版" panose="02010601030101010101" pitchFamily="2" charset="-122"/>
              <a:ea typeface="叶根友钢笔行书升级版" panose="02010601030101010101" pitchFamily="2" charset="-122"/>
            </a:endParaRPr>
          </a:p>
          <a:p>
            <a:endParaRPr lang="zh-CN" altLang="en-US" sz="6600" spc="-300" dirty="0">
              <a:solidFill>
                <a:srgbClr val="002060"/>
              </a:solidFill>
              <a:latin typeface="叶根友钢笔行书升级版" panose="02010601030101010101" pitchFamily="2" charset="-122"/>
              <a:ea typeface="叶根友钢笔行书升级版" panose="02010601030101010101"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2777</Words>
  <Application>WPS 演示</Application>
  <PresentationFormat>宽屏</PresentationFormat>
  <Paragraphs>269</Paragraphs>
  <Slides>25</Slides>
  <Notes>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Arial</vt:lpstr>
      <vt:lpstr>宋体</vt:lpstr>
      <vt:lpstr>Wingdings</vt:lpstr>
      <vt:lpstr>微软雅黑</vt:lpstr>
      <vt:lpstr>黑体</vt:lpstr>
      <vt:lpstr>Calibri</vt:lpstr>
      <vt:lpstr>Arial Unicode MS</vt:lpstr>
      <vt:lpstr>叶根友钢笔行书升级版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关于《习近平新时代中国特色社会主义思想学生读本》 教学的几点思考</dc:title>
  <dc:creator>fz</dc:creator>
  <cp:lastModifiedBy>车金凤</cp:lastModifiedBy>
  <cp:revision>33</cp:revision>
  <dcterms:created xsi:type="dcterms:W3CDTF">2021-07-04T08:56:00Z</dcterms:created>
  <dcterms:modified xsi:type="dcterms:W3CDTF">2021-07-30T05:20:36Z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AC0CE5239458426581188DB47C0E46C8</vt:lpwstr>
  </property>
  <property fmtid="{D5CDD505-2E9C-101B-9397-08002B2CF9AE}" pid="3" name="KSOProductBuildVer">
    <vt:lpwstr>2052-11.1.0.10650</vt:lpwstr>
  </property>
</Properties>
</file>